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9" r:id="rId2"/>
    <p:sldId id="267" r:id="rId3"/>
    <p:sldId id="294" r:id="rId4"/>
    <p:sldId id="274" r:id="rId5"/>
    <p:sldId id="296" r:id="rId6"/>
    <p:sldId id="268" r:id="rId7"/>
    <p:sldId id="270" r:id="rId8"/>
    <p:sldId id="273" r:id="rId9"/>
    <p:sldId id="295" r:id="rId10"/>
    <p:sldId id="261" r:id="rId11"/>
    <p:sldId id="263" r:id="rId12"/>
    <p:sldId id="269" r:id="rId13"/>
    <p:sldId id="280" r:id="rId14"/>
    <p:sldId id="271" r:id="rId15"/>
    <p:sldId id="275" r:id="rId16"/>
    <p:sldId id="272" r:id="rId17"/>
    <p:sldId id="279" r:id="rId18"/>
    <p:sldId id="281" r:id="rId19"/>
    <p:sldId id="278" r:id="rId20"/>
    <p:sldId id="276" r:id="rId21"/>
    <p:sldId id="277" r:id="rId22"/>
    <p:sldId id="282" r:id="rId23"/>
    <p:sldId id="283" r:id="rId24"/>
    <p:sldId id="284" r:id="rId25"/>
    <p:sldId id="285" r:id="rId26"/>
    <p:sldId id="286" r:id="rId27"/>
    <p:sldId id="293" r:id="rId28"/>
    <p:sldId id="297" r:id="rId29"/>
    <p:sldId id="287" r:id="rId30"/>
    <p:sldId id="288" r:id="rId31"/>
    <p:sldId id="289" r:id="rId32"/>
    <p:sldId id="290" r:id="rId33"/>
    <p:sldId id="298" r:id="rId34"/>
    <p:sldId id="291" r:id="rId35"/>
    <p:sldId id="292" r:id="rId3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BD"/>
    <a:srgbClr val="00979B"/>
    <a:srgbClr val="EC9E21"/>
    <a:srgbClr val="666261"/>
    <a:srgbClr val="777676"/>
    <a:srgbClr val="F9BA00"/>
    <a:srgbClr val="302C2C"/>
    <a:srgbClr val="D7D8D8"/>
    <a:srgbClr val="777271"/>
    <a:srgbClr val="514E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54" autoAdjust="0"/>
    <p:restoredTop sz="94812" autoAdjust="0"/>
  </p:normalViewPr>
  <p:slideViewPr>
    <p:cSldViewPr snapToGrid="0" snapToObjects="1">
      <p:cViewPr>
        <p:scale>
          <a:sx n="80" d="100"/>
          <a:sy n="80" d="100"/>
        </p:scale>
        <p:origin x="-852"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EF257C7-6256-4DD3-AD3A-8F79CB9ABACB}" type="datetimeFigureOut">
              <a:rPr lang="en-US" smtClean="0"/>
              <a:t>5/11/2015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9276D2E-09B2-48FB-B83C-7E040188D84E}" type="slidenum">
              <a:rPr lang="en-US" smtClean="0"/>
              <a:t>‹#›</a:t>
            </a:fld>
            <a:endParaRPr lang="en-US"/>
          </a:p>
        </p:txBody>
      </p:sp>
    </p:spTree>
    <p:extLst>
      <p:ext uri="{BB962C8B-B14F-4D97-AF65-F5344CB8AC3E}">
        <p14:creationId xmlns:p14="http://schemas.microsoft.com/office/powerpoint/2010/main" val="914106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6A07583-CEC4-4D1A-982C-C81420FF92EC}" type="datetimeFigureOut">
              <a:rPr lang="en-US" smtClean="0"/>
              <a:t>5/11/2015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1CFA478-A5CB-4BEA-8E3C-457A154E48C9}" type="slidenum">
              <a:rPr lang="en-US" smtClean="0"/>
              <a:t>‹#›</a:t>
            </a:fld>
            <a:endParaRPr lang="en-US"/>
          </a:p>
        </p:txBody>
      </p:sp>
    </p:spTree>
    <p:extLst>
      <p:ext uri="{BB962C8B-B14F-4D97-AF65-F5344CB8AC3E}">
        <p14:creationId xmlns:p14="http://schemas.microsoft.com/office/powerpoint/2010/main" val="57762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 metering cap exemption for small projects: “</a:t>
            </a:r>
            <a:r>
              <a:rPr lang="en-US" dirty="0"/>
              <a:t>A Class I net metering facility shall be exempt from the aggregate net metering capacity of facilities that are not net metering facilities of a municipality or other governmental entity under subsection (f), and may net meter if it is generating renewable energy and the nameplate capacity of the facility is (1) equal to or less than 10 kilowatts on a single-phase circuit or (2) 25 kilowatts on a 3-phase circuit.”</a:t>
            </a:r>
          </a:p>
        </p:txBody>
      </p:sp>
      <p:sp>
        <p:nvSpPr>
          <p:cNvPr id="4" name="Slide Number Placeholder 3"/>
          <p:cNvSpPr>
            <a:spLocks noGrp="1"/>
          </p:cNvSpPr>
          <p:nvPr>
            <p:ph type="sldNum" sz="quarter" idx="10"/>
          </p:nvPr>
        </p:nvSpPr>
        <p:spPr/>
        <p:txBody>
          <a:bodyPr/>
          <a:lstStyle/>
          <a:p>
            <a:fld id="{D1CFA478-A5CB-4BEA-8E3C-457A154E48C9}" type="slidenum">
              <a:rPr lang="en-US" smtClean="0"/>
              <a:t>6</a:t>
            </a:fld>
            <a:endParaRPr lang="en-US"/>
          </a:p>
        </p:txBody>
      </p:sp>
    </p:spTree>
    <p:extLst>
      <p:ext uri="{BB962C8B-B14F-4D97-AF65-F5344CB8AC3E}">
        <p14:creationId xmlns:p14="http://schemas.microsoft.com/office/powerpoint/2010/main" val="2262926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a:t>Consultant’s 4/27/15 presentation of Task 3 results, Slide 20, available for download at http://www.mass.gov/eea/docs/doer/renewables/analysis-of-costs-and-benefits-final-results-4-27-15.pdf</a:t>
            </a:r>
          </a:p>
          <a:p>
            <a:endParaRPr lang="en-US" dirty="0"/>
          </a:p>
        </p:txBody>
      </p:sp>
      <p:sp>
        <p:nvSpPr>
          <p:cNvPr id="4" name="Slide Number Placeholder 3"/>
          <p:cNvSpPr>
            <a:spLocks noGrp="1"/>
          </p:cNvSpPr>
          <p:nvPr>
            <p:ph type="sldNum" sz="quarter" idx="10"/>
          </p:nvPr>
        </p:nvSpPr>
        <p:spPr/>
        <p:txBody>
          <a:bodyPr/>
          <a:lstStyle/>
          <a:p>
            <a:fld id="{D1CFA478-A5CB-4BEA-8E3C-457A154E48C9}" type="slidenum">
              <a:rPr lang="en-US" smtClean="0"/>
              <a:t>14</a:t>
            </a:fld>
            <a:endParaRPr lang="en-US"/>
          </a:p>
        </p:txBody>
      </p:sp>
    </p:spTree>
    <p:extLst>
      <p:ext uri="{BB962C8B-B14F-4D97-AF65-F5344CB8AC3E}">
        <p14:creationId xmlns:p14="http://schemas.microsoft.com/office/powerpoint/2010/main" val="156445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a:t>
            </a:r>
            <a:r>
              <a:rPr lang="en-US" baseline="0" dirty="0" smtClean="0"/>
              <a:t> words, a majority of the Task Force supports taking immediate action on the caps.</a:t>
            </a:r>
            <a:endParaRPr lang="en-US" dirty="0"/>
          </a:p>
        </p:txBody>
      </p:sp>
      <p:sp>
        <p:nvSpPr>
          <p:cNvPr id="4" name="Slide Number Placeholder 3"/>
          <p:cNvSpPr>
            <a:spLocks noGrp="1"/>
          </p:cNvSpPr>
          <p:nvPr>
            <p:ph type="sldNum" sz="quarter" idx="10"/>
          </p:nvPr>
        </p:nvSpPr>
        <p:spPr/>
        <p:txBody>
          <a:bodyPr/>
          <a:lstStyle/>
          <a:p>
            <a:fld id="{D1CFA478-A5CB-4BEA-8E3C-457A154E48C9}" type="slidenum">
              <a:rPr lang="en-US" smtClean="0"/>
              <a:t>21</a:t>
            </a:fld>
            <a:endParaRPr lang="en-US"/>
          </a:p>
        </p:txBody>
      </p:sp>
    </p:spTree>
    <p:extLst>
      <p:ext uri="{BB962C8B-B14F-4D97-AF65-F5344CB8AC3E}">
        <p14:creationId xmlns:p14="http://schemas.microsoft.com/office/powerpoint/2010/main" val="3564916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8604" y="1369839"/>
            <a:ext cx="8264005" cy="5509336"/>
          </a:xfrm>
          <a:prstGeom prst="rect">
            <a:avLst/>
          </a:prstGeom>
        </p:spPr>
      </p:pic>
      <p:pic>
        <p:nvPicPr>
          <p:cNvPr id="3" name="Picture 2" descr="BCC_YellowBackgroun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8112" y="5650963"/>
            <a:ext cx="1816667" cy="814177"/>
          </a:xfrm>
          <a:prstGeom prst="rect">
            <a:avLst/>
          </a:prstGeom>
        </p:spPr>
      </p:pic>
      <p:sp>
        <p:nvSpPr>
          <p:cNvPr id="22" name="Text Placeholder 21"/>
          <p:cNvSpPr>
            <a:spLocks noGrp="1"/>
          </p:cNvSpPr>
          <p:nvPr>
            <p:ph type="body" sz="quarter" idx="10" hasCustomPrompt="1"/>
          </p:nvPr>
        </p:nvSpPr>
        <p:spPr>
          <a:xfrm>
            <a:off x="304217" y="1768476"/>
            <a:ext cx="5567680" cy="1259204"/>
          </a:xfrm>
        </p:spPr>
        <p:txBody>
          <a:bodyPr>
            <a:noAutofit/>
          </a:bodyPr>
          <a:lstStyle>
            <a:lvl1pPr marL="0" indent="0">
              <a:buNone/>
              <a:defRPr sz="3600" b="1" i="0" baseline="0">
                <a:solidFill>
                  <a:srgbClr val="FFFFFF"/>
                </a:solidFill>
                <a:latin typeface="Helvetica"/>
                <a:cs typeface="Helvetica"/>
              </a:defRPr>
            </a:lvl1pPr>
            <a:lvl2pPr marL="400050" indent="0">
              <a:buNone/>
              <a:defRPr sz="3600" b="1" i="0">
                <a:solidFill>
                  <a:srgbClr val="FFFFFF"/>
                </a:solidFill>
                <a:latin typeface="Helvetica"/>
                <a:cs typeface="Helvetica"/>
              </a:defRPr>
            </a:lvl2pPr>
            <a:lvl3pPr marL="914400" indent="0">
              <a:buNone/>
              <a:defRPr sz="3600" b="1" i="0">
                <a:solidFill>
                  <a:srgbClr val="FFFFFF"/>
                </a:solidFill>
                <a:latin typeface="Helvetica"/>
                <a:cs typeface="Helvetica"/>
              </a:defRPr>
            </a:lvl3pPr>
            <a:lvl4pPr marL="1371600" indent="0">
              <a:buNone/>
              <a:defRPr sz="3600" b="1" i="0">
                <a:solidFill>
                  <a:srgbClr val="FFFFFF"/>
                </a:solidFill>
                <a:latin typeface="Helvetica"/>
                <a:cs typeface="Helvetica"/>
              </a:defRPr>
            </a:lvl4pPr>
            <a:lvl5pPr marL="1828800" indent="0">
              <a:buNone/>
              <a:defRPr sz="3600" b="1" i="0">
                <a:solidFill>
                  <a:srgbClr val="FFFFFF"/>
                </a:solidFill>
                <a:latin typeface="Helvetica"/>
                <a:cs typeface="Helvetica"/>
              </a:defRPr>
            </a:lvl5pPr>
          </a:lstStyle>
          <a:p>
            <a:pPr lvl="0"/>
            <a:r>
              <a:rPr lang="en-US" dirty="0" smtClean="0"/>
              <a:t>Invest in Stabilizing</a:t>
            </a:r>
            <a:br>
              <a:rPr lang="en-US" dirty="0" smtClean="0"/>
            </a:br>
            <a:r>
              <a:rPr lang="en-US" dirty="0" smtClean="0"/>
              <a:t>Urban Neighborhoods</a:t>
            </a:r>
            <a:endParaRPr lang="en-US" dirty="0"/>
          </a:p>
        </p:txBody>
      </p:sp>
      <p:sp>
        <p:nvSpPr>
          <p:cNvPr id="24" name="Text Placeholder 23"/>
          <p:cNvSpPr>
            <a:spLocks noGrp="1"/>
          </p:cNvSpPr>
          <p:nvPr>
            <p:ph type="body" sz="quarter" idx="11" hasCustomPrompt="1"/>
          </p:nvPr>
        </p:nvSpPr>
        <p:spPr>
          <a:xfrm>
            <a:off x="323901" y="3251835"/>
            <a:ext cx="3983355" cy="711200"/>
          </a:xfrm>
        </p:spPr>
        <p:txBody>
          <a:bodyPr>
            <a:normAutofit/>
          </a:bodyPr>
          <a:lstStyle>
            <a:lvl1pPr marL="0" indent="0">
              <a:buNone/>
              <a:defRPr sz="2000" b="0" i="0">
                <a:solidFill>
                  <a:srgbClr val="FFFFFF"/>
                </a:solidFill>
                <a:latin typeface="Helvetica Light"/>
                <a:cs typeface="Helvetica Light"/>
              </a:defRPr>
            </a:lvl1pPr>
          </a:lstStyle>
          <a:p>
            <a:pPr lvl="0"/>
            <a:r>
              <a:rPr lang="en-US" dirty="0" smtClean="0"/>
              <a:t>SUN: A foreclosure relief initiative of Boston Community Capital</a:t>
            </a:r>
            <a:endParaRPr lang="en-US" dirty="0"/>
          </a:p>
        </p:txBody>
      </p:sp>
      <p:sp>
        <p:nvSpPr>
          <p:cNvPr id="2" name="Freeform 1"/>
          <p:cNvSpPr/>
          <p:nvPr userDrawn="1"/>
        </p:nvSpPr>
        <p:spPr>
          <a:xfrm>
            <a:off x="5977041" y="-2027"/>
            <a:ext cx="3175568" cy="2743733"/>
          </a:xfrm>
          <a:custGeom>
            <a:avLst/>
            <a:gdLst>
              <a:gd name="connsiteX0" fmla="*/ 567765 w 3160059"/>
              <a:gd name="connsiteY0" fmla="*/ 7470 h 2756647"/>
              <a:gd name="connsiteX1" fmla="*/ 0 w 3160059"/>
              <a:gd name="connsiteY1" fmla="*/ 1411941 h 2756647"/>
              <a:gd name="connsiteX2" fmla="*/ 3160059 w 3160059"/>
              <a:gd name="connsiteY2" fmla="*/ 2756647 h 2756647"/>
              <a:gd name="connsiteX3" fmla="*/ 3160059 w 3160059"/>
              <a:gd name="connsiteY3" fmla="*/ 0 h 2756647"/>
              <a:gd name="connsiteX4" fmla="*/ 567765 w 3160059"/>
              <a:gd name="connsiteY4" fmla="*/ 7470 h 2756647"/>
              <a:gd name="connsiteX0" fmla="*/ 560295 w 3160059"/>
              <a:gd name="connsiteY0" fmla="*/ 59764 h 2756647"/>
              <a:gd name="connsiteX1" fmla="*/ 0 w 3160059"/>
              <a:gd name="connsiteY1" fmla="*/ 1411941 h 2756647"/>
              <a:gd name="connsiteX2" fmla="*/ 3160059 w 3160059"/>
              <a:gd name="connsiteY2" fmla="*/ 2756647 h 2756647"/>
              <a:gd name="connsiteX3" fmla="*/ 3160059 w 3160059"/>
              <a:gd name="connsiteY3" fmla="*/ 0 h 2756647"/>
              <a:gd name="connsiteX4" fmla="*/ 560295 w 3160059"/>
              <a:gd name="connsiteY4" fmla="*/ 59764 h 2756647"/>
              <a:gd name="connsiteX0" fmla="*/ 552824 w 3160059"/>
              <a:gd name="connsiteY0" fmla="*/ 0 h 2756648"/>
              <a:gd name="connsiteX1" fmla="*/ 0 w 3160059"/>
              <a:gd name="connsiteY1" fmla="*/ 1411942 h 2756648"/>
              <a:gd name="connsiteX2" fmla="*/ 3160059 w 3160059"/>
              <a:gd name="connsiteY2" fmla="*/ 2756648 h 2756648"/>
              <a:gd name="connsiteX3" fmla="*/ 3160059 w 3160059"/>
              <a:gd name="connsiteY3" fmla="*/ 1 h 2756648"/>
              <a:gd name="connsiteX4" fmla="*/ 552824 w 3160059"/>
              <a:gd name="connsiteY4" fmla="*/ 0 h 2756648"/>
              <a:gd name="connsiteX0" fmla="*/ 560294 w 3167529"/>
              <a:gd name="connsiteY0" fmla="*/ 0 h 2756648"/>
              <a:gd name="connsiteX1" fmla="*/ 0 w 3167529"/>
              <a:gd name="connsiteY1" fmla="*/ 1419413 h 2756648"/>
              <a:gd name="connsiteX2" fmla="*/ 3167529 w 3167529"/>
              <a:gd name="connsiteY2" fmla="*/ 2756648 h 2756648"/>
              <a:gd name="connsiteX3" fmla="*/ 3167529 w 3167529"/>
              <a:gd name="connsiteY3" fmla="*/ 1 h 2756648"/>
              <a:gd name="connsiteX4" fmla="*/ 560294 w 3167529"/>
              <a:gd name="connsiteY4" fmla="*/ 0 h 2756648"/>
              <a:gd name="connsiteX0" fmla="*/ 551683 w 3158918"/>
              <a:gd name="connsiteY0" fmla="*/ 0 h 2756648"/>
              <a:gd name="connsiteX1" fmla="*/ 0 w 3158918"/>
              <a:gd name="connsiteY1" fmla="*/ 1406497 h 2756648"/>
              <a:gd name="connsiteX2" fmla="*/ 3158918 w 3158918"/>
              <a:gd name="connsiteY2" fmla="*/ 2756648 h 2756648"/>
              <a:gd name="connsiteX3" fmla="*/ 3158918 w 3158918"/>
              <a:gd name="connsiteY3" fmla="*/ 1 h 2756648"/>
              <a:gd name="connsiteX4" fmla="*/ 551683 w 3158918"/>
              <a:gd name="connsiteY4" fmla="*/ 0 h 2756648"/>
              <a:gd name="connsiteX0" fmla="*/ 719581 w 3158918"/>
              <a:gd name="connsiteY0" fmla="*/ 25829 h 2756647"/>
              <a:gd name="connsiteX1" fmla="*/ 0 w 3158918"/>
              <a:gd name="connsiteY1" fmla="*/ 1406496 h 2756647"/>
              <a:gd name="connsiteX2" fmla="*/ 3158918 w 3158918"/>
              <a:gd name="connsiteY2" fmla="*/ 2756647 h 2756647"/>
              <a:gd name="connsiteX3" fmla="*/ 3158918 w 3158918"/>
              <a:gd name="connsiteY3" fmla="*/ 0 h 2756647"/>
              <a:gd name="connsiteX4" fmla="*/ 719581 w 3158918"/>
              <a:gd name="connsiteY4" fmla="*/ 25829 h 2756647"/>
              <a:gd name="connsiteX0" fmla="*/ 555988 w 3158918"/>
              <a:gd name="connsiteY0" fmla="*/ 12914 h 2756647"/>
              <a:gd name="connsiteX1" fmla="*/ 0 w 3158918"/>
              <a:gd name="connsiteY1" fmla="*/ 1406496 h 2756647"/>
              <a:gd name="connsiteX2" fmla="*/ 3158918 w 3158918"/>
              <a:gd name="connsiteY2" fmla="*/ 2756647 h 2756647"/>
              <a:gd name="connsiteX3" fmla="*/ 3158918 w 3158918"/>
              <a:gd name="connsiteY3" fmla="*/ 0 h 2756647"/>
              <a:gd name="connsiteX4" fmla="*/ 555988 w 3158918"/>
              <a:gd name="connsiteY4" fmla="*/ 12914 h 2756647"/>
              <a:gd name="connsiteX0" fmla="*/ 555988 w 3158918"/>
              <a:gd name="connsiteY0" fmla="*/ 0 h 2743733"/>
              <a:gd name="connsiteX1" fmla="*/ 0 w 3158918"/>
              <a:gd name="connsiteY1" fmla="*/ 1393582 h 2743733"/>
              <a:gd name="connsiteX2" fmla="*/ 3158918 w 3158918"/>
              <a:gd name="connsiteY2" fmla="*/ 2743733 h 2743733"/>
              <a:gd name="connsiteX3" fmla="*/ 3115867 w 3158918"/>
              <a:gd name="connsiteY3" fmla="*/ 60272 h 2743733"/>
              <a:gd name="connsiteX4" fmla="*/ 555988 w 3158918"/>
              <a:gd name="connsiteY4" fmla="*/ 0 h 2743733"/>
              <a:gd name="connsiteX0" fmla="*/ 555988 w 3167528"/>
              <a:gd name="connsiteY0" fmla="*/ 0 h 2743733"/>
              <a:gd name="connsiteX1" fmla="*/ 0 w 3167528"/>
              <a:gd name="connsiteY1" fmla="*/ 1393582 h 2743733"/>
              <a:gd name="connsiteX2" fmla="*/ 3158918 w 3167528"/>
              <a:gd name="connsiteY2" fmla="*/ 2743733 h 2743733"/>
              <a:gd name="connsiteX3" fmla="*/ 3167528 w 3167528"/>
              <a:gd name="connsiteY3" fmla="*/ 1 h 2743733"/>
              <a:gd name="connsiteX4" fmla="*/ 555988 w 3167528"/>
              <a:gd name="connsiteY4" fmla="*/ 0 h 2743733"/>
              <a:gd name="connsiteX0" fmla="*/ 560293 w 3171833"/>
              <a:gd name="connsiteY0" fmla="*/ 0 h 2743733"/>
              <a:gd name="connsiteX1" fmla="*/ 0 w 3171833"/>
              <a:gd name="connsiteY1" fmla="*/ 1397887 h 2743733"/>
              <a:gd name="connsiteX2" fmla="*/ 3163223 w 3171833"/>
              <a:gd name="connsiteY2" fmla="*/ 2743733 h 2743733"/>
              <a:gd name="connsiteX3" fmla="*/ 3171833 w 3171833"/>
              <a:gd name="connsiteY3" fmla="*/ 1 h 2743733"/>
              <a:gd name="connsiteX4" fmla="*/ 560293 w 3171833"/>
              <a:gd name="connsiteY4" fmla="*/ 0 h 2743733"/>
              <a:gd name="connsiteX0" fmla="*/ 564028 w 3175568"/>
              <a:gd name="connsiteY0" fmla="*/ 0 h 2743733"/>
              <a:gd name="connsiteX1" fmla="*/ 0 w 3175568"/>
              <a:gd name="connsiteY1" fmla="*/ 1394151 h 2743733"/>
              <a:gd name="connsiteX2" fmla="*/ 3166958 w 3175568"/>
              <a:gd name="connsiteY2" fmla="*/ 2743733 h 2743733"/>
              <a:gd name="connsiteX3" fmla="*/ 3175568 w 3175568"/>
              <a:gd name="connsiteY3" fmla="*/ 1 h 2743733"/>
              <a:gd name="connsiteX4" fmla="*/ 564028 w 3175568"/>
              <a:gd name="connsiteY4" fmla="*/ 0 h 27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568" h="2743733">
                <a:moveTo>
                  <a:pt x="564028" y="0"/>
                </a:moveTo>
                <a:lnTo>
                  <a:pt x="0" y="1394151"/>
                </a:lnTo>
                <a:lnTo>
                  <a:pt x="3166958" y="2743733"/>
                </a:lnTo>
                <a:lnTo>
                  <a:pt x="3175568" y="1"/>
                </a:lnTo>
                <a:lnTo>
                  <a:pt x="564028" y="0"/>
                </a:lnTo>
                <a:close/>
              </a:path>
            </a:pathLst>
          </a:custGeom>
          <a:solidFill>
            <a:srgbClr val="F9BA00">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17250165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A235E8C-C05D-43C5-84FE-649D422BB87F}" type="datetimeFigureOut">
              <a:rPr lang="en-US" smtClean="0"/>
              <a:t>5/11/2015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DD49037-45B9-473D-B4B5-D23818385065}" type="slidenum">
              <a:rPr lang="en-US" smtClean="0"/>
              <a:t>‹#›</a:t>
            </a:fld>
            <a:endParaRPr lang="en-US" dirty="0"/>
          </a:p>
        </p:txBody>
      </p:sp>
    </p:spTree>
    <p:extLst>
      <p:ext uri="{BB962C8B-B14F-4D97-AF65-F5344CB8AC3E}">
        <p14:creationId xmlns:p14="http://schemas.microsoft.com/office/powerpoint/2010/main" val="682998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Content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419350"/>
            <a:ext cx="8229600" cy="3358861"/>
          </a:xfrm>
        </p:spPr>
        <p:txBody>
          <a:bodyPr>
            <a:noAutofit/>
          </a:bodyPr>
          <a:lstStyle>
            <a:lvl1pPr marL="342900" indent="-342900" algn="l">
              <a:spcBef>
                <a:spcPts val="1200"/>
              </a:spcBef>
              <a:buFont typeface="Arial"/>
              <a:buChar char="•"/>
              <a:defRPr>
                <a:solidFill>
                  <a:srgbClr val="666261"/>
                </a:solidFill>
                <a:latin typeface="Arial"/>
                <a:cs typeface="Arial"/>
              </a:defRPr>
            </a:lvl1pPr>
            <a:lvl2pPr indent="-342900">
              <a:spcBef>
                <a:spcPts val="1200"/>
              </a:spcBef>
              <a:buFont typeface="Arial"/>
              <a:buChar char="•"/>
              <a:defRPr>
                <a:solidFill>
                  <a:srgbClr val="666261"/>
                </a:solidFill>
              </a:defRPr>
            </a:lvl2pPr>
            <a:lvl3pPr>
              <a:defRPr>
                <a:solidFill>
                  <a:srgbClr val="666261"/>
                </a:solidFill>
              </a:defRPr>
            </a:lvl3pPr>
          </a:lstStyle>
          <a:p>
            <a:pPr marL="342900" indent="-342900" algn="l">
              <a:spcBef>
                <a:spcPts val="1200"/>
              </a:spcBef>
              <a:buFont typeface="Arial"/>
              <a:buChar char="•"/>
            </a:pPr>
            <a:r>
              <a:rPr lang="en-US" sz="2000" dirty="0" smtClean="0">
                <a:solidFill>
                  <a:schemeClr val="tx1">
                    <a:lumMod val="65000"/>
                    <a:lumOff val="35000"/>
                  </a:schemeClr>
                </a:solidFill>
                <a:latin typeface="Helvetica Light"/>
                <a:cs typeface="Helvetica Light"/>
              </a:rPr>
              <a:t>Bullet point 1</a:t>
            </a:r>
          </a:p>
          <a:p>
            <a:pPr lvl="1" indent="-342900">
              <a:spcBef>
                <a:spcPts val="1200"/>
              </a:spcBef>
              <a:buFont typeface="Arial"/>
              <a:buChar char="•"/>
            </a:pPr>
            <a:r>
              <a:rPr lang="en-US" sz="1600" dirty="0" err="1" smtClean="0">
                <a:solidFill>
                  <a:schemeClr val="tx1">
                    <a:lumMod val="65000"/>
                    <a:lumOff val="35000"/>
                  </a:schemeClr>
                </a:solidFill>
                <a:latin typeface="Helvetica Light"/>
                <a:cs typeface="Helvetica Light"/>
              </a:rPr>
              <a:t>Lorem</a:t>
            </a:r>
            <a:r>
              <a:rPr lang="en-US" sz="1600" dirty="0" smtClean="0">
                <a:solidFill>
                  <a:schemeClr val="tx1">
                    <a:lumMod val="65000"/>
                    <a:lumOff val="35000"/>
                  </a:schemeClr>
                </a:solidFill>
                <a:latin typeface="Helvetica Light"/>
                <a:cs typeface="Helvetica Light"/>
              </a:rPr>
              <a:t> </a:t>
            </a:r>
            <a:r>
              <a:rPr lang="en-US" sz="1600" dirty="0" err="1" smtClean="0">
                <a:solidFill>
                  <a:schemeClr val="tx1">
                    <a:lumMod val="65000"/>
                    <a:lumOff val="35000"/>
                  </a:schemeClr>
                </a:solidFill>
                <a:latin typeface="Helvetica Light"/>
                <a:cs typeface="Helvetica Light"/>
              </a:rPr>
              <a:t>ipsum</a:t>
            </a:r>
            <a:r>
              <a:rPr lang="en-US" sz="1600" dirty="0" smtClean="0">
                <a:solidFill>
                  <a:schemeClr val="tx1">
                    <a:lumMod val="65000"/>
                    <a:lumOff val="35000"/>
                  </a:schemeClr>
                </a:solidFill>
                <a:latin typeface="Helvetica Light"/>
                <a:cs typeface="Helvetica Light"/>
              </a:rPr>
              <a:t> dolor sit </a:t>
            </a:r>
            <a:r>
              <a:rPr lang="en-US" sz="1600" dirty="0" err="1" smtClean="0">
                <a:solidFill>
                  <a:schemeClr val="tx1">
                    <a:lumMod val="65000"/>
                    <a:lumOff val="35000"/>
                  </a:schemeClr>
                </a:solidFill>
                <a:latin typeface="Helvetica Light"/>
                <a:cs typeface="Helvetica Light"/>
              </a:rPr>
              <a:t>amet</a:t>
            </a:r>
            <a:endParaRPr lang="en-US" sz="1600" dirty="0" smtClean="0">
              <a:solidFill>
                <a:schemeClr val="tx1">
                  <a:lumMod val="65000"/>
                  <a:lumOff val="35000"/>
                </a:schemeClr>
              </a:solidFill>
              <a:latin typeface="Helvetica Light"/>
              <a:cs typeface="Helvetica Light"/>
            </a:endParaRPr>
          </a:p>
          <a:p>
            <a:pPr lvl="2" indent="-342900">
              <a:spcBef>
                <a:spcPts val="1200"/>
              </a:spcBef>
            </a:pPr>
            <a:r>
              <a:rPr lang="en-US" sz="1200" dirty="0" err="1" smtClean="0">
                <a:solidFill>
                  <a:schemeClr val="tx1">
                    <a:lumMod val="65000"/>
                    <a:lumOff val="35000"/>
                  </a:schemeClr>
                </a:solidFill>
                <a:latin typeface="Helvetica Light"/>
                <a:cs typeface="Helvetica Light"/>
              </a:rPr>
              <a:t>Lorem</a:t>
            </a:r>
            <a:r>
              <a:rPr lang="en-US" sz="1200" dirty="0" smtClean="0">
                <a:solidFill>
                  <a:schemeClr val="tx1">
                    <a:lumMod val="65000"/>
                    <a:lumOff val="35000"/>
                  </a:schemeClr>
                </a:solidFill>
                <a:latin typeface="Helvetica Light"/>
                <a:cs typeface="Helvetica Light"/>
              </a:rPr>
              <a:t> </a:t>
            </a:r>
            <a:r>
              <a:rPr lang="en-US" sz="1200" dirty="0" err="1" smtClean="0">
                <a:solidFill>
                  <a:schemeClr val="tx1">
                    <a:lumMod val="65000"/>
                    <a:lumOff val="35000"/>
                  </a:schemeClr>
                </a:solidFill>
                <a:latin typeface="Helvetica Light"/>
                <a:cs typeface="Helvetica Light"/>
              </a:rPr>
              <a:t>ipsum</a:t>
            </a:r>
            <a:r>
              <a:rPr lang="en-US" sz="1200" dirty="0" smtClean="0">
                <a:solidFill>
                  <a:schemeClr val="tx1">
                    <a:lumMod val="65000"/>
                    <a:lumOff val="35000"/>
                  </a:schemeClr>
                </a:solidFill>
                <a:latin typeface="Helvetica Light"/>
                <a:cs typeface="Helvetica Light"/>
              </a:rPr>
              <a:t> Dolor sit </a:t>
            </a:r>
            <a:r>
              <a:rPr lang="en-US" sz="1200" dirty="0" err="1" smtClean="0">
                <a:solidFill>
                  <a:schemeClr val="tx1">
                    <a:lumMod val="65000"/>
                    <a:lumOff val="35000"/>
                  </a:schemeClr>
                </a:solidFill>
                <a:latin typeface="Helvetica Light"/>
                <a:cs typeface="Helvetica Light"/>
              </a:rPr>
              <a:t>amet</a:t>
            </a:r>
            <a:endParaRPr lang="en-US" sz="1200" dirty="0" smtClean="0">
              <a:solidFill>
                <a:schemeClr val="tx1">
                  <a:lumMod val="65000"/>
                  <a:lumOff val="35000"/>
                </a:schemeClr>
              </a:solidFill>
              <a:latin typeface="Helvetica Light"/>
              <a:cs typeface="Helvetica Light"/>
            </a:endParaRPr>
          </a:p>
          <a:p>
            <a:pPr>
              <a:spcBef>
                <a:spcPts val="1200"/>
              </a:spcBef>
            </a:pPr>
            <a:r>
              <a:rPr lang="en-US" sz="2000" dirty="0" smtClean="0">
                <a:solidFill>
                  <a:schemeClr val="tx1">
                    <a:lumMod val="65000"/>
                    <a:lumOff val="35000"/>
                  </a:schemeClr>
                </a:solidFill>
                <a:latin typeface="Helvetica Light"/>
                <a:cs typeface="Helvetica Light"/>
              </a:rPr>
              <a:t>Bullet point 2</a:t>
            </a:r>
          </a:p>
          <a:p>
            <a:pPr>
              <a:spcBef>
                <a:spcPts val="1200"/>
              </a:spcBef>
            </a:pPr>
            <a:r>
              <a:rPr lang="en-US" sz="2000" dirty="0" smtClean="0">
                <a:solidFill>
                  <a:schemeClr val="tx1">
                    <a:lumMod val="65000"/>
                    <a:lumOff val="35000"/>
                  </a:schemeClr>
                </a:solidFill>
                <a:latin typeface="Helvetica Light"/>
                <a:cs typeface="Helvetica Light"/>
              </a:rPr>
              <a:t>Bullet point 3</a:t>
            </a:r>
          </a:p>
          <a:p>
            <a:pPr marL="342900" indent="-342900" algn="l">
              <a:spcBef>
                <a:spcPts val="1200"/>
              </a:spcBef>
              <a:buFont typeface="Arial"/>
              <a:buChar char="•"/>
            </a:pPr>
            <a:endParaRPr lang="en-US" sz="2000" dirty="0" smtClean="0">
              <a:solidFill>
                <a:schemeClr val="tx1">
                  <a:lumMod val="65000"/>
                  <a:lumOff val="35000"/>
                </a:schemeClr>
              </a:solidFill>
              <a:latin typeface="Helvetica Light"/>
              <a:cs typeface="Helvetica Ligh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541" y="5778212"/>
            <a:ext cx="1621766" cy="1049378"/>
          </a:xfrm>
          <a:prstGeom prst="rect">
            <a:avLst/>
          </a:prstGeom>
        </p:spPr>
      </p:pic>
      <p:sp>
        <p:nvSpPr>
          <p:cNvPr id="11" name="Title 1"/>
          <p:cNvSpPr>
            <a:spLocks noGrp="1"/>
          </p:cNvSpPr>
          <p:nvPr>
            <p:ph type="title" hasCustomPrompt="1"/>
          </p:nvPr>
        </p:nvSpPr>
        <p:spPr>
          <a:xfrm>
            <a:off x="457200" y="533718"/>
            <a:ext cx="7132320" cy="457200"/>
          </a:xfrm>
          <a:solidFill>
            <a:srgbClr val="FDC125"/>
          </a:solidFill>
        </p:spPr>
        <p:txBody>
          <a:bodyPr>
            <a:noAutofit/>
          </a:bodyPr>
          <a:lstStyle>
            <a:lvl1pPr algn="l">
              <a:defRPr sz="2400" b="1" i="0" strike="noStrike" baseline="0">
                <a:solidFill>
                  <a:srgbClr val="FFFFFF"/>
                </a:solidFill>
                <a:latin typeface="Helvetica"/>
                <a:cs typeface="Helvetica"/>
              </a:defRPr>
            </a:lvl1pPr>
          </a:lstStyle>
          <a:p>
            <a:r>
              <a:rPr lang="en-US" dirty="0" smtClean="0"/>
              <a:t>Example of a title/content slide. You can change  </a:t>
            </a:r>
            <a:endParaRPr lang="en-US" dirty="0"/>
          </a:p>
        </p:txBody>
      </p:sp>
      <p:sp>
        <p:nvSpPr>
          <p:cNvPr id="12" name="Text Placeholder 23"/>
          <p:cNvSpPr>
            <a:spLocks noGrp="1"/>
          </p:cNvSpPr>
          <p:nvPr>
            <p:ph type="body" sz="quarter" idx="11" hasCustomPrompt="1"/>
          </p:nvPr>
        </p:nvSpPr>
        <p:spPr>
          <a:xfrm>
            <a:off x="457199" y="1056640"/>
            <a:ext cx="5872481" cy="457200"/>
          </a:xfrm>
          <a:solidFill>
            <a:srgbClr val="FDC125"/>
          </a:solidFill>
        </p:spPr>
        <p:txBody>
          <a:bodyPr>
            <a:normAutofit/>
          </a:bodyPr>
          <a:lstStyle>
            <a:lvl1pPr marL="0" indent="0">
              <a:buNone/>
              <a:defRPr sz="2400" b="1">
                <a:solidFill>
                  <a:srgbClr val="FFFFFF"/>
                </a:solidFill>
              </a:defRPr>
            </a:lvl1pPr>
          </a:lstStyle>
          <a:p>
            <a:pPr lvl="0"/>
            <a:r>
              <a:rPr lang="en-US" dirty="0" smtClean="0"/>
              <a:t>the length of the text boxes, but please</a:t>
            </a:r>
            <a:endParaRPr lang="en-US" dirty="0"/>
          </a:p>
        </p:txBody>
      </p:sp>
      <p:sp>
        <p:nvSpPr>
          <p:cNvPr id="13" name="Text Placeholder 27"/>
          <p:cNvSpPr>
            <a:spLocks noGrp="1"/>
          </p:cNvSpPr>
          <p:nvPr>
            <p:ph type="body" sz="quarter" idx="14" hasCustomPrompt="1"/>
          </p:nvPr>
        </p:nvSpPr>
        <p:spPr>
          <a:xfrm>
            <a:off x="457200" y="1584959"/>
            <a:ext cx="5384800" cy="457200"/>
          </a:xfrm>
          <a:solidFill>
            <a:srgbClr val="FDC125"/>
          </a:solidFill>
        </p:spPr>
        <p:txBody>
          <a:bodyPr>
            <a:noAutofit/>
          </a:bodyPr>
          <a:lstStyle>
            <a:lvl1pPr marL="0" marR="0" indent="0" algn="l" defTabSz="457200" rtl="0" eaLnBrk="1" fontAlgn="auto" latinLnBrk="0" hangingPunct="1">
              <a:lnSpc>
                <a:spcPct val="100000"/>
              </a:lnSpc>
              <a:spcBef>
                <a:spcPts val="1200"/>
              </a:spcBef>
              <a:spcAft>
                <a:spcPts val="0"/>
              </a:spcAft>
              <a:buClrTx/>
              <a:buSzTx/>
              <a:buFont typeface="Arial"/>
              <a:buNone/>
              <a:tabLst/>
              <a:defRPr sz="2400" b="1" baseline="0">
                <a:solidFill>
                  <a:srgbClr val="FFFFFF"/>
                </a:solidFill>
                <a:latin typeface="Helvetica"/>
                <a:cs typeface="Helvetica"/>
              </a:defRPr>
            </a:lvl1pPr>
          </a:lstStyle>
          <a:p>
            <a:pPr marL="0" marR="0" lvl="0" indent="0" algn="l" defTabSz="457200" rtl="0" eaLnBrk="1" fontAlgn="auto" latinLnBrk="0" hangingPunct="1">
              <a:lnSpc>
                <a:spcPct val="100000"/>
              </a:lnSpc>
              <a:spcBef>
                <a:spcPts val="1200"/>
              </a:spcBef>
              <a:spcAft>
                <a:spcPts val="0"/>
              </a:spcAft>
              <a:buClrTx/>
              <a:buSzTx/>
              <a:buFont typeface="Arial"/>
              <a:buNone/>
              <a:tabLst/>
              <a:defRPr/>
            </a:pPr>
            <a:r>
              <a:rPr lang="en-US" dirty="0" smtClean="0"/>
              <a:t>don’t change the height or spacing!</a:t>
            </a:r>
            <a:endParaRPr lang="en-US" dirty="0"/>
          </a:p>
        </p:txBody>
      </p:sp>
      <p:sp>
        <p:nvSpPr>
          <p:cNvPr id="16" name="Text Placeholder 14"/>
          <p:cNvSpPr>
            <a:spLocks noGrp="1"/>
          </p:cNvSpPr>
          <p:nvPr>
            <p:ph type="body" sz="quarter" idx="15" hasCustomPrompt="1"/>
          </p:nvPr>
        </p:nvSpPr>
        <p:spPr>
          <a:xfrm>
            <a:off x="457834" y="6396990"/>
            <a:ext cx="2153285" cy="365125"/>
          </a:xfrm>
        </p:spPr>
        <p:txBody>
          <a:bodyPr/>
          <a:lstStyle>
            <a:lvl1pPr marL="0" indent="0">
              <a:buNone/>
              <a:defRPr sz="1200" b="1">
                <a:solidFill>
                  <a:srgbClr val="00B0BD"/>
                </a:solidFill>
                <a:latin typeface="Helvetica"/>
                <a:cs typeface="Helvetica"/>
              </a:defRPr>
            </a:lvl1pPr>
          </a:lstStyle>
          <a:p>
            <a:pPr lvl="0"/>
            <a:r>
              <a:rPr lang="en-US" dirty="0" smtClean="0"/>
              <a:t>Name of Section</a:t>
            </a:r>
            <a:endParaRPr lang="en-US" dirty="0"/>
          </a:p>
        </p:txBody>
      </p:sp>
    </p:spTree>
    <p:extLst>
      <p:ext uri="{BB962C8B-B14F-4D97-AF65-F5344CB8AC3E}">
        <p14:creationId xmlns:p14="http://schemas.microsoft.com/office/powerpoint/2010/main" val="5340982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and Content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708150"/>
            <a:ext cx="8229600" cy="4070061"/>
          </a:xfrm>
        </p:spPr>
        <p:txBody>
          <a:bodyPr>
            <a:noAutofit/>
          </a:bodyPr>
          <a:lstStyle>
            <a:lvl1pPr marL="342900" indent="-342900" algn="l">
              <a:spcBef>
                <a:spcPts val="1200"/>
              </a:spcBef>
              <a:buFont typeface="Arial"/>
              <a:buChar char="•"/>
              <a:defRPr>
                <a:solidFill>
                  <a:srgbClr val="666261"/>
                </a:solidFill>
                <a:latin typeface="Arial"/>
                <a:cs typeface="Arial"/>
              </a:defRPr>
            </a:lvl1pPr>
            <a:lvl2pPr indent="-342900">
              <a:spcBef>
                <a:spcPts val="1200"/>
              </a:spcBef>
              <a:buFont typeface="Arial"/>
              <a:buChar char="•"/>
              <a:defRPr>
                <a:solidFill>
                  <a:srgbClr val="666261"/>
                </a:solidFill>
              </a:defRPr>
            </a:lvl2pPr>
            <a:lvl3pPr>
              <a:defRPr>
                <a:solidFill>
                  <a:srgbClr val="666261"/>
                </a:solidFill>
              </a:defRPr>
            </a:lvl3pPr>
          </a:lstStyle>
          <a:p>
            <a:pPr marL="342900" indent="-342900" algn="l">
              <a:spcBef>
                <a:spcPts val="1200"/>
              </a:spcBef>
              <a:buFont typeface="Arial"/>
              <a:buChar char="•"/>
            </a:pPr>
            <a:r>
              <a:rPr lang="en-US" sz="2000" dirty="0" smtClean="0">
                <a:solidFill>
                  <a:schemeClr val="tx1">
                    <a:lumMod val="65000"/>
                    <a:lumOff val="35000"/>
                  </a:schemeClr>
                </a:solidFill>
                <a:latin typeface="Helvetica Light"/>
                <a:cs typeface="Helvetica Light"/>
              </a:rPr>
              <a:t>Bullet point 1</a:t>
            </a:r>
          </a:p>
          <a:p>
            <a:pPr lvl="1" indent="-342900">
              <a:spcBef>
                <a:spcPts val="1200"/>
              </a:spcBef>
              <a:buFont typeface="Arial"/>
              <a:buChar char="•"/>
            </a:pPr>
            <a:r>
              <a:rPr lang="en-US" sz="1600" dirty="0" err="1" smtClean="0">
                <a:solidFill>
                  <a:schemeClr val="tx1">
                    <a:lumMod val="65000"/>
                    <a:lumOff val="35000"/>
                  </a:schemeClr>
                </a:solidFill>
                <a:latin typeface="Helvetica Light"/>
                <a:cs typeface="Helvetica Light"/>
              </a:rPr>
              <a:t>Lorem</a:t>
            </a:r>
            <a:r>
              <a:rPr lang="en-US" sz="1600" dirty="0" smtClean="0">
                <a:solidFill>
                  <a:schemeClr val="tx1">
                    <a:lumMod val="65000"/>
                    <a:lumOff val="35000"/>
                  </a:schemeClr>
                </a:solidFill>
                <a:latin typeface="Helvetica Light"/>
                <a:cs typeface="Helvetica Light"/>
              </a:rPr>
              <a:t> </a:t>
            </a:r>
            <a:r>
              <a:rPr lang="en-US" sz="1600" dirty="0" err="1" smtClean="0">
                <a:solidFill>
                  <a:schemeClr val="tx1">
                    <a:lumMod val="65000"/>
                    <a:lumOff val="35000"/>
                  </a:schemeClr>
                </a:solidFill>
                <a:latin typeface="Helvetica Light"/>
                <a:cs typeface="Helvetica Light"/>
              </a:rPr>
              <a:t>ipsum</a:t>
            </a:r>
            <a:r>
              <a:rPr lang="en-US" sz="1600" dirty="0" smtClean="0">
                <a:solidFill>
                  <a:schemeClr val="tx1">
                    <a:lumMod val="65000"/>
                    <a:lumOff val="35000"/>
                  </a:schemeClr>
                </a:solidFill>
                <a:latin typeface="Helvetica Light"/>
                <a:cs typeface="Helvetica Light"/>
              </a:rPr>
              <a:t> dolor sit </a:t>
            </a:r>
            <a:r>
              <a:rPr lang="en-US" sz="1600" dirty="0" err="1" smtClean="0">
                <a:solidFill>
                  <a:schemeClr val="tx1">
                    <a:lumMod val="65000"/>
                    <a:lumOff val="35000"/>
                  </a:schemeClr>
                </a:solidFill>
                <a:latin typeface="Helvetica Light"/>
                <a:cs typeface="Helvetica Light"/>
              </a:rPr>
              <a:t>amet</a:t>
            </a:r>
            <a:endParaRPr lang="en-US" sz="1600" dirty="0" smtClean="0">
              <a:solidFill>
                <a:schemeClr val="tx1">
                  <a:lumMod val="65000"/>
                  <a:lumOff val="35000"/>
                </a:schemeClr>
              </a:solidFill>
              <a:latin typeface="Helvetica Light"/>
              <a:cs typeface="Helvetica Light"/>
            </a:endParaRPr>
          </a:p>
          <a:p>
            <a:pPr lvl="2" indent="-342900">
              <a:spcBef>
                <a:spcPts val="1200"/>
              </a:spcBef>
            </a:pPr>
            <a:r>
              <a:rPr lang="en-US" sz="1200" dirty="0" err="1" smtClean="0">
                <a:solidFill>
                  <a:schemeClr val="tx1">
                    <a:lumMod val="65000"/>
                    <a:lumOff val="35000"/>
                  </a:schemeClr>
                </a:solidFill>
                <a:latin typeface="Helvetica Light"/>
                <a:cs typeface="Helvetica Light"/>
              </a:rPr>
              <a:t>Lorem</a:t>
            </a:r>
            <a:r>
              <a:rPr lang="en-US" sz="1200" dirty="0" smtClean="0">
                <a:solidFill>
                  <a:schemeClr val="tx1">
                    <a:lumMod val="65000"/>
                    <a:lumOff val="35000"/>
                  </a:schemeClr>
                </a:solidFill>
                <a:latin typeface="Helvetica Light"/>
                <a:cs typeface="Helvetica Light"/>
              </a:rPr>
              <a:t> </a:t>
            </a:r>
            <a:r>
              <a:rPr lang="en-US" sz="1200" dirty="0" err="1" smtClean="0">
                <a:solidFill>
                  <a:schemeClr val="tx1">
                    <a:lumMod val="65000"/>
                    <a:lumOff val="35000"/>
                  </a:schemeClr>
                </a:solidFill>
                <a:latin typeface="Helvetica Light"/>
                <a:cs typeface="Helvetica Light"/>
              </a:rPr>
              <a:t>ipsum</a:t>
            </a:r>
            <a:r>
              <a:rPr lang="en-US" sz="1200" dirty="0" smtClean="0">
                <a:solidFill>
                  <a:schemeClr val="tx1">
                    <a:lumMod val="65000"/>
                    <a:lumOff val="35000"/>
                  </a:schemeClr>
                </a:solidFill>
                <a:latin typeface="Helvetica Light"/>
                <a:cs typeface="Helvetica Light"/>
              </a:rPr>
              <a:t> Dolor sit </a:t>
            </a:r>
            <a:r>
              <a:rPr lang="en-US" sz="1200" dirty="0" err="1" smtClean="0">
                <a:solidFill>
                  <a:schemeClr val="tx1">
                    <a:lumMod val="65000"/>
                    <a:lumOff val="35000"/>
                  </a:schemeClr>
                </a:solidFill>
                <a:latin typeface="Helvetica Light"/>
                <a:cs typeface="Helvetica Light"/>
              </a:rPr>
              <a:t>amet</a:t>
            </a:r>
            <a:endParaRPr lang="en-US" sz="1200" dirty="0" smtClean="0">
              <a:solidFill>
                <a:schemeClr val="tx1">
                  <a:lumMod val="65000"/>
                  <a:lumOff val="35000"/>
                </a:schemeClr>
              </a:solidFill>
              <a:latin typeface="Helvetica Light"/>
              <a:cs typeface="Helvetica Light"/>
            </a:endParaRPr>
          </a:p>
          <a:p>
            <a:pPr>
              <a:spcBef>
                <a:spcPts val="1200"/>
              </a:spcBef>
            </a:pPr>
            <a:r>
              <a:rPr lang="en-US" sz="2000" dirty="0" smtClean="0">
                <a:solidFill>
                  <a:schemeClr val="tx1">
                    <a:lumMod val="65000"/>
                    <a:lumOff val="35000"/>
                  </a:schemeClr>
                </a:solidFill>
                <a:latin typeface="Helvetica Light"/>
                <a:cs typeface="Helvetica Light"/>
              </a:rPr>
              <a:t>Bullet point 2</a:t>
            </a:r>
          </a:p>
          <a:p>
            <a:pPr>
              <a:spcBef>
                <a:spcPts val="1200"/>
              </a:spcBef>
            </a:pPr>
            <a:r>
              <a:rPr lang="en-US" sz="2000" dirty="0" smtClean="0">
                <a:solidFill>
                  <a:schemeClr val="tx1">
                    <a:lumMod val="65000"/>
                    <a:lumOff val="35000"/>
                  </a:schemeClr>
                </a:solidFill>
                <a:latin typeface="Helvetica Light"/>
                <a:cs typeface="Helvetica Light"/>
              </a:rPr>
              <a:t>Bullet point 3</a:t>
            </a:r>
          </a:p>
          <a:p>
            <a:pPr marL="342900" indent="-342900" algn="l">
              <a:spcBef>
                <a:spcPts val="1200"/>
              </a:spcBef>
              <a:buFont typeface="Arial"/>
              <a:buChar char="•"/>
            </a:pPr>
            <a:endParaRPr lang="en-US" sz="2000" dirty="0" smtClean="0">
              <a:solidFill>
                <a:schemeClr val="tx1">
                  <a:lumMod val="65000"/>
                  <a:lumOff val="35000"/>
                </a:schemeClr>
              </a:solidFill>
              <a:latin typeface="Helvetica Light"/>
              <a:cs typeface="Helvetica Ligh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541" y="5778212"/>
            <a:ext cx="1621766" cy="1049378"/>
          </a:xfrm>
          <a:prstGeom prst="rect">
            <a:avLst/>
          </a:prstGeom>
        </p:spPr>
      </p:pic>
      <p:sp>
        <p:nvSpPr>
          <p:cNvPr id="11" name="Title 1"/>
          <p:cNvSpPr>
            <a:spLocks noGrp="1"/>
          </p:cNvSpPr>
          <p:nvPr>
            <p:ph type="title" hasCustomPrompt="1"/>
          </p:nvPr>
        </p:nvSpPr>
        <p:spPr>
          <a:xfrm>
            <a:off x="457200" y="533718"/>
            <a:ext cx="8300720" cy="858202"/>
          </a:xfrm>
          <a:noFill/>
        </p:spPr>
        <p:txBody>
          <a:bodyPr anchor="t">
            <a:noAutofit/>
          </a:bodyPr>
          <a:lstStyle>
            <a:lvl1pPr algn="l">
              <a:defRPr sz="3200" b="0" i="0" strike="noStrike" baseline="0">
                <a:solidFill>
                  <a:srgbClr val="00B0BD"/>
                </a:solidFill>
                <a:latin typeface="Helvetica Light"/>
                <a:cs typeface="Helvetica Light"/>
              </a:defRPr>
            </a:lvl1pPr>
          </a:lstStyle>
          <a:p>
            <a:r>
              <a:rPr lang="en-US" dirty="0" smtClean="0"/>
              <a:t>Use for short headlines (1 line or less).</a:t>
            </a:r>
            <a:endParaRPr lang="en-US" dirty="0"/>
          </a:p>
        </p:txBody>
      </p:sp>
      <p:sp>
        <p:nvSpPr>
          <p:cNvPr id="16" name="Text Placeholder 14"/>
          <p:cNvSpPr>
            <a:spLocks noGrp="1"/>
          </p:cNvSpPr>
          <p:nvPr>
            <p:ph type="body" sz="quarter" idx="15" hasCustomPrompt="1"/>
          </p:nvPr>
        </p:nvSpPr>
        <p:spPr>
          <a:xfrm>
            <a:off x="457834" y="6396990"/>
            <a:ext cx="2153285" cy="365125"/>
          </a:xfrm>
        </p:spPr>
        <p:txBody>
          <a:bodyPr/>
          <a:lstStyle>
            <a:lvl1pPr marL="0" indent="0">
              <a:buNone/>
              <a:defRPr sz="1200" b="1">
                <a:solidFill>
                  <a:srgbClr val="00B0BD"/>
                </a:solidFill>
                <a:latin typeface="Helvetica"/>
                <a:cs typeface="Helvetica"/>
              </a:defRPr>
            </a:lvl1pPr>
          </a:lstStyle>
          <a:p>
            <a:pPr lvl="0"/>
            <a:r>
              <a:rPr lang="en-US" dirty="0" smtClean="0"/>
              <a:t>Name of Section</a:t>
            </a:r>
            <a:endParaRPr lang="en-US" dirty="0"/>
          </a:p>
        </p:txBody>
      </p:sp>
    </p:spTree>
    <p:extLst>
      <p:ext uri="{BB962C8B-B14F-4D97-AF65-F5344CB8AC3E}">
        <p14:creationId xmlns:p14="http://schemas.microsoft.com/office/powerpoint/2010/main" val="13007046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B0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009141"/>
            <a:ext cx="7772400" cy="541020"/>
          </a:xfrm>
          <a:noFill/>
        </p:spPr>
        <p:txBody>
          <a:bodyPr anchor="t">
            <a:normAutofit/>
          </a:bodyPr>
          <a:lstStyle>
            <a:lvl1pPr algn="ctr">
              <a:defRPr sz="2400" b="1" cap="none">
                <a:solidFill>
                  <a:schemeClr val="bg1"/>
                </a:solidFill>
                <a:latin typeface="Helvetica"/>
                <a:cs typeface="Helvetica"/>
              </a:defRPr>
            </a:lvl1pPr>
          </a:lstStyle>
          <a:p>
            <a:r>
              <a:rPr lang="en-US" dirty="0" smtClean="0"/>
              <a:t>Section Header Layout</a:t>
            </a:r>
            <a:endParaRPr lang="en-US" dirty="0"/>
          </a:p>
        </p:txBody>
      </p:sp>
      <p:sp>
        <p:nvSpPr>
          <p:cNvPr id="3" name="Text Placeholder 2"/>
          <p:cNvSpPr>
            <a:spLocks noGrp="1"/>
          </p:cNvSpPr>
          <p:nvPr>
            <p:ph type="body" idx="1" hasCustomPrompt="1"/>
          </p:nvPr>
        </p:nvSpPr>
        <p:spPr>
          <a:xfrm>
            <a:off x="722313" y="2517805"/>
            <a:ext cx="7772400" cy="2379315"/>
          </a:xfrm>
        </p:spPr>
        <p:txBody>
          <a:bodyPr anchor="t" anchorCtr="0">
            <a:noAutofit/>
          </a:bodyPr>
          <a:lstStyle>
            <a:lvl1pPr marL="0" marR="0" indent="0" algn="ctr" defTabSz="457200" rtl="0" eaLnBrk="1" fontAlgn="auto" latinLnBrk="0" hangingPunct="1">
              <a:lnSpc>
                <a:spcPct val="100000"/>
              </a:lnSpc>
              <a:spcBef>
                <a:spcPts val="1200"/>
              </a:spcBef>
              <a:spcAft>
                <a:spcPts val="0"/>
              </a:spcAft>
              <a:buClrTx/>
              <a:buSzTx/>
              <a:buFont typeface="Arial"/>
              <a:buNone/>
              <a:tabLst/>
              <a:defRPr lang="en-US" sz="1600" b="0" i="0" smtClean="0">
                <a:solidFill>
                  <a:schemeClr val="bg1"/>
                </a:solidFill>
                <a:latin typeface="Helvetica Light"/>
                <a:cs typeface="Helvetica 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ctr" defTabSz="457200" rtl="0" eaLnBrk="1" fontAlgn="auto" latinLnBrk="0" hangingPunct="1">
              <a:lnSpc>
                <a:spcPct val="100000"/>
              </a:lnSpc>
              <a:spcBef>
                <a:spcPts val="1200"/>
              </a:spcBef>
              <a:spcAft>
                <a:spcPts val="0"/>
              </a:spcAft>
              <a:buClrTx/>
              <a:buSzTx/>
              <a:buFont typeface="Arial"/>
              <a:buNone/>
              <a:tabLst/>
              <a:defRPr/>
            </a:pPr>
            <a:r>
              <a:rPr lang="en-US" dirty="0" smtClean="0"/>
              <a:t>Short description of section here.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nonummy</a:t>
            </a:r>
            <a:r>
              <a:rPr lang="en-US" dirty="0" smtClean="0"/>
              <a:t> </a:t>
            </a:r>
            <a:r>
              <a:rPr lang="en-US" dirty="0" err="1" smtClean="0"/>
              <a:t>nibh</a:t>
            </a:r>
            <a:r>
              <a:rPr lang="en-US" dirty="0" smtClean="0"/>
              <a:t> </a:t>
            </a:r>
            <a:r>
              <a:rPr lang="en-US" dirty="0" err="1" smtClean="0"/>
              <a:t>euismod</a:t>
            </a:r>
            <a:r>
              <a:rPr lang="en-US" dirty="0" smtClean="0"/>
              <a:t> </a:t>
            </a:r>
            <a:r>
              <a:rPr lang="en-US" dirty="0" err="1" smtClean="0"/>
              <a:t>tincidunt</a:t>
            </a:r>
            <a:r>
              <a:rPr lang="en-US" dirty="0" smtClean="0"/>
              <a:t> </a:t>
            </a:r>
            <a:r>
              <a:rPr lang="en-US" dirty="0" err="1" smtClean="0"/>
              <a:t>ut</a:t>
            </a:r>
            <a:r>
              <a:rPr lang="en-US" dirty="0" smtClean="0"/>
              <a:t> </a:t>
            </a:r>
            <a:r>
              <a:rPr lang="en-US" dirty="0" err="1" smtClean="0"/>
              <a:t>laoreet</a:t>
            </a:r>
            <a:r>
              <a:rPr lang="en-US" dirty="0" smtClean="0"/>
              <a:t> </a:t>
            </a:r>
            <a:r>
              <a:rPr lang="en-US" dirty="0" err="1" smtClean="0"/>
              <a:t>dolore</a:t>
            </a:r>
            <a:r>
              <a:rPr lang="en-US" dirty="0" smtClean="0"/>
              <a:t> magna </a:t>
            </a:r>
            <a:r>
              <a:rPr lang="en-US" dirty="0" err="1" smtClean="0"/>
              <a:t>aliquam</a:t>
            </a:r>
            <a:r>
              <a:rPr lang="en-US" dirty="0" smtClean="0"/>
              <a:t> </a:t>
            </a:r>
            <a:r>
              <a:rPr lang="en-US" dirty="0" err="1" smtClean="0"/>
              <a:t>erat</a:t>
            </a:r>
            <a:r>
              <a:rPr lang="en-US" dirty="0" smtClean="0"/>
              <a:t> </a:t>
            </a:r>
            <a:r>
              <a:rPr lang="en-US" dirty="0" err="1" smtClean="0"/>
              <a:t>volutpat</a:t>
            </a:r>
            <a:r>
              <a:rPr lang="en-US" dirty="0" smtClean="0"/>
              <a:t>. </a:t>
            </a:r>
            <a:r>
              <a:rPr lang="en-US" dirty="0" err="1" smtClean="0"/>
              <a:t>Ut</a:t>
            </a:r>
            <a:r>
              <a:rPr lang="en-US" dirty="0" smtClean="0"/>
              <a:t> </a:t>
            </a:r>
            <a:r>
              <a:rPr lang="en-US" dirty="0" err="1" smtClean="0"/>
              <a:t>wisi</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exerci</a:t>
            </a:r>
            <a:r>
              <a:rPr lang="en-US" dirty="0" smtClean="0"/>
              <a:t> </a:t>
            </a:r>
            <a:r>
              <a:rPr lang="en-US" dirty="0" err="1" smtClean="0"/>
              <a:t>tation</a:t>
            </a:r>
            <a:r>
              <a:rPr lang="en-US" dirty="0" smtClean="0"/>
              <a:t> </a:t>
            </a:r>
            <a:r>
              <a:rPr lang="en-US" dirty="0" err="1" smtClean="0"/>
              <a:t>ullamcorper</a:t>
            </a:r>
            <a:r>
              <a:rPr lang="en-US" dirty="0" smtClean="0"/>
              <a:t> </a:t>
            </a:r>
            <a:r>
              <a:rPr lang="en-US" dirty="0" err="1" smtClean="0"/>
              <a:t>suscipit</a:t>
            </a:r>
            <a:r>
              <a:rPr lang="en-US" dirty="0" smtClean="0"/>
              <a:t> </a:t>
            </a:r>
            <a:r>
              <a:rPr lang="en-US" dirty="0" err="1" smtClean="0"/>
              <a:t>lobortis</a:t>
            </a:r>
            <a:r>
              <a:rPr lang="en-US" dirty="0" smtClean="0"/>
              <a:t> </a:t>
            </a:r>
            <a:r>
              <a:rPr lang="en-US" dirty="0" err="1" smtClean="0"/>
              <a:t>nisl</a:t>
            </a:r>
            <a:r>
              <a:rPr lang="en-US" dirty="0" smtClean="0"/>
              <a:t>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r>
              <a:rPr lang="en-US" dirty="0" err="1" smtClean="0"/>
              <a:t>Duis</a:t>
            </a:r>
            <a:r>
              <a:rPr lang="en-US" dirty="0" smtClean="0"/>
              <a:t> </a:t>
            </a:r>
            <a:r>
              <a:rPr lang="en-US" dirty="0" err="1" smtClean="0"/>
              <a:t>autem</a:t>
            </a:r>
            <a:r>
              <a:rPr lang="en-US" dirty="0" smtClean="0"/>
              <a:t> </a:t>
            </a:r>
            <a:r>
              <a:rPr lang="en-US" dirty="0" err="1" smtClean="0"/>
              <a:t>vel</a:t>
            </a:r>
            <a:r>
              <a:rPr lang="en-US" dirty="0" smtClean="0"/>
              <a:t> </a:t>
            </a:r>
            <a:r>
              <a:rPr lang="en-US" dirty="0" err="1" smtClean="0"/>
              <a:t>eum</a:t>
            </a:r>
            <a:r>
              <a:rPr lang="en-US" dirty="0" smtClean="0"/>
              <a:t> </a:t>
            </a:r>
            <a:r>
              <a:rPr lang="en-US" dirty="0" err="1" smtClean="0"/>
              <a:t>iriure</a:t>
            </a:r>
            <a:r>
              <a:rPr lang="en-US" dirty="0" smtClean="0"/>
              <a:t> dolor in </a:t>
            </a:r>
            <a:r>
              <a:rPr lang="en-US" dirty="0" err="1" smtClean="0"/>
              <a:t>hendrerit</a:t>
            </a:r>
            <a:r>
              <a:rPr lang="en-US" dirty="0" smtClean="0"/>
              <a:t> in </a:t>
            </a:r>
            <a:r>
              <a:rPr lang="en-US" dirty="0" err="1" smtClean="0"/>
              <a:t>vulputate</a:t>
            </a:r>
            <a:r>
              <a:rPr lang="en-US" dirty="0" smtClean="0"/>
              <a:t> </a:t>
            </a:r>
            <a:r>
              <a:rPr lang="en-US" dirty="0" err="1" smtClean="0"/>
              <a:t>velit</a:t>
            </a:r>
            <a:r>
              <a:rPr lang="en-US" dirty="0" smtClean="0"/>
              <a:t> </a:t>
            </a:r>
            <a:r>
              <a:rPr lang="en-US" dirty="0" err="1" smtClean="0"/>
              <a:t>esse</a:t>
            </a:r>
            <a:r>
              <a:rPr lang="en-US" dirty="0" smtClean="0"/>
              <a:t> </a:t>
            </a:r>
            <a:r>
              <a:rPr lang="en-US" dirty="0" err="1" smtClean="0"/>
              <a:t>molestie</a:t>
            </a:r>
            <a:r>
              <a:rPr lang="en-US" dirty="0" smtClean="0"/>
              <a:t> </a:t>
            </a:r>
            <a:r>
              <a:rPr lang="en-US" dirty="0" err="1" smtClean="0"/>
              <a:t>consequat</a:t>
            </a:r>
            <a:r>
              <a:rPr lang="en-US" dirty="0" smtClean="0"/>
              <a:t>.</a:t>
            </a:r>
          </a:p>
        </p:txBody>
      </p:sp>
    </p:spTree>
    <p:extLst>
      <p:ext uri="{BB962C8B-B14F-4D97-AF65-F5344CB8AC3E}">
        <p14:creationId xmlns:p14="http://schemas.microsoft.com/office/powerpoint/2010/main" val="1385535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2174875"/>
            <a:ext cx="4038600" cy="3951288"/>
          </a:xfrm>
        </p:spPr>
        <p:txBody>
          <a:bodyPr/>
          <a:lstStyle>
            <a:lvl1pPr marL="342900" indent="-342900" algn="l">
              <a:spcBef>
                <a:spcPts val="1200"/>
              </a:spcBef>
              <a:buFont typeface="Arial"/>
              <a:buChar char="•"/>
              <a:defRPr sz="2800"/>
            </a:lvl1pPr>
            <a:lvl2pPr indent="-342900">
              <a:spcBef>
                <a:spcPts val="1200"/>
              </a:spcBef>
              <a:buFont typeface="Arial"/>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indent="-342900" algn="l">
              <a:spcBef>
                <a:spcPts val="1200"/>
              </a:spcBef>
              <a:buFont typeface="Arial"/>
              <a:buChar char="•"/>
            </a:pPr>
            <a:r>
              <a:rPr lang="en-US" sz="2000" dirty="0" smtClean="0">
                <a:solidFill>
                  <a:schemeClr val="tx1">
                    <a:lumMod val="65000"/>
                    <a:lumOff val="35000"/>
                  </a:schemeClr>
                </a:solidFill>
                <a:latin typeface="Helvetica Light"/>
                <a:cs typeface="Helvetica Light"/>
              </a:rPr>
              <a:t>Bullet point 1</a:t>
            </a:r>
          </a:p>
          <a:p>
            <a:pPr lvl="1" indent="-342900">
              <a:spcBef>
                <a:spcPts val="1200"/>
              </a:spcBef>
              <a:buFont typeface="Arial"/>
              <a:buChar char="•"/>
            </a:pPr>
            <a:r>
              <a:rPr lang="en-US" sz="1600" dirty="0" err="1" smtClean="0">
                <a:solidFill>
                  <a:schemeClr val="tx1">
                    <a:lumMod val="65000"/>
                    <a:lumOff val="35000"/>
                  </a:schemeClr>
                </a:solidFill>
                <a:latin typeface="Helvetica Light"/>
                <a:cs typeface="Helvetica Light"/>
              </a:rPr>
              <a:t>Lorem</a:t>
            </a:r>
            <a:r>
              <a:rPr lang="en-US" sz="1600" dirty="0" smtClean="0">
                <a:solidFill>
                  <a:schemeClr val="tx1">
                    <a:lumMod val="65000"/>
                    <a:lumOff val="35000"/>
                  </a:schemeClr>
                </a:solidFill>
                <a:latin typeface="Helvetica Light"/>
                <a:cs typeface="Helvetica Light"/>
              </a:rPr>
              <a:t> </a:t>
            </a:r>
            <a:r>
              <a:rPr lang="en-US" sz="1600" dirty="0" err="1" smtClean="0">
                <a:solidFill>
                  <a:schemeClr val="tx1">
                    <a:lumMod val="65000"/>
                    <a:lumOff val="35000"/>
                  </a:schemeClr>
                </a:solidFill>
                <a:latin typeface="Helvetica Light"/>
                <a:cs typeface="Helvetica Light"/>
              </a:rPr>
              <a:t>ipsum</a:t>
            </a:r>
            <a:r>
              <a:rPr lang="en-US" sz="1600" dirty="0" smtClean="0">
                <a:solidFill>
                  <a:schemeClr val="tx1">
                    <a:lumMod val="65000"/>
                    <a:lumOff val="35000"/>
                  </a:schemeClr>
                </a:solidFill>
                <a:latin typeface="Helvetica Light"/>
                <a:cs typeface="Helvetica Light"/>
              </a:rPr>
              <a:t> dolor sit </a:t>
            </a:r>
            <a:r>
              <a:rPr lang="en-US" sz="1600" dirty="0" err="1" smtClean="0">
                <a:solidFill>
                  <a:schemeClr val="tx1">
                    <a:lumMod val="65000"/>
                    <a:lumOff val="35000"/>
                  </a:schemeClr>
                </a:solidFill>
                <a:latin typeface="Helvetica Light"/>
                <a:cs typeface="Helvetica Light"/>
              </a:rPr>
              <a:t>amet</a:t>
            </a:r>
            <a:endParaRPr lang="en-US" sz="1600" dirty="0" smtClean="0">
              <a:solidFill>
                <a:schemeClr val="tx1">
                  <a:lumMod val="65000"/>
                  <a:lumOff val="35000"/>
                </a:schemeClr>
              </a:solidFill>
              <a:latin typeface="Helvetica Light"/>
              <a:cs typeface="Helvetica Light"/>
            </a:endParaRPr>
          </a:p>
          <a:p>
            <a:pPr lvl="2" indent="-342900">
              <a:spcBef>
                <a:spcPts val="1200"/>
              </a:spcBef>
            </a:pPr>
            <a:r>
              <a:rPr lang="en-US" sz="1200" dirty="0" err="1" smtClean="0">
                <a:solidFill>
                  <a:schemeClr val="tx1">
                    <a:lumMod val="65000"/>
                    <a:lumOff val="35000"/>
                  </a:schemeClr>
                </a:solidFill>
                <a:latin typeface="Helvetica Light"/>
                <a:cs typeface="Helvetica Light"/>
              </a:rPr>
              <a:t>Lorem</a:t>
            </a:r>
            <a:r>
              <a:rPr lang="en-US" sz="1200" dirty="0" smtClean="0">
                <a:solidFill>
                  <a:schemeClr val="tx1">
                    <a:lumMod val="65000"/>
                    <a:lumOff val="35000"/>
                  </a:schemeClr>
                </a:solidFill>
                <a:latin typeface="Helvetica Light"/>
                <a:cs typeface="Helvetica Light"/>
              </a:rPr>
              <a:t> </a:t>
            </a:r>
            <a:r>
              <a:rPr lang="en-US" sz="1200" dirty="0" err="1" smtClean="0">
                <a:solidFill>
                  <a:schemeClr val="tx1">
                    <a:lumMod val="65000"/>
                    <a:lumOff val="35000"/>
                  </a:schemeClr>
                </a:solidFill>
                <a:latin typeface="Helvetica Light"/>
                <a:cs typeface="Helvetica Light"/>
              </a:rPr>
              <a:t>ipsum</a:t>
            </a:r>
            <a:r>
              <a:rPr lang="en-US" sz="1200" dirty="0" smtClean="0">
                <a:solidFill>
                  <a:schemeClr val="tx1">
                    <a:lumMod val="65000"/>
                    <a:lumOff val="35000"/>
                  </a:schemeClr>
                </a:solidFill>
                <a:latin typeface="Helvetica Light"/>
                <a:cs typeface="Helvetica Light"/>
              </a:rPr>
              <a:t> Dolor sit </a:t>
            </a:r>
            <a:r>
              <a:rPr lang="en-US" sz="1200" dirty="0" err="1" smtClean="0">
                <a:solidFill>
                  <a:schemeClr val="tx1">
                    <a:lumMod val="65000"/>
                    <a:lumOff val="35000"/>
                  </a:schemeClr>
                </a:solidFill>
                <a:latin typeface="Helvetica Light"/>
                <a:cs typeface="Helvetica Light"/>
              </a:rPr>
              <a:t>amet</a:t>
            </a:r>
            <a:endParaRPr lang="en-US" sz="1200" dirty="0" smtClean="0">
              <a:solidFill>
                <a:schemeClr val="tx1">
                  <a:lumMod val="65000"/>
                  <a:lumOff val="35000"/>
                </a:schemeClr>
              </a:solidFill>
              <a:latin typeface="Helvetica Light"/>
              <a:cs typeface="Helvetica Light"/>
            </a:endParaRPr>
          </a:p>
          <a:p>
            <a:pPr>
              <a:spcBef>
                <a:spcPts val="1200"/>
              </a:spcBef>
            </a:pPr>
            <a:r>
              <a:rPr lang="en-US" sz="2000" dirty="0" smtClean="0">
                <a:solidFill>
                  <a:schemeClr val="tx1">
                    <a:lumMod val="65000"/>
                    <a:lumOff val="35000"/>
                  </a:schemeClr>
                </a:solidFill>
                <a:latin typeface="Helvetica Light"/>
                <a:cs typeface="Helvetica Light"/>
              </a:rPr>
              <a:t>Bullet point 2</a:t>
            </a:r>
          </a:p>
          <a:p>
            <a:pPr>
              <a:spcBef>
                <a:spcPts val="1200"/>
              </a:spcBef>
            </a:pPr>
            <a:r>
              <a:rPr lang="en-US" sz="2000" dirty="0" smtClean="0">
                <a:solidFill>
                  <a:schemeClr val="tx1">
                    <a:lumMod val="65000"/>
                    <a:lumOff val="35000"/>
                  </a:schemeClr>
                </a:solidFill>
                <a:latin typeface="Helvetica Light"/>
                <a:cs typeface="Helvetica Light"/>
              </a:rPr>
              <a:t>Bullet point 3</a:t>
            </a:r>
          </a:p>
        </p:txBody>
      </p:sp>
      <p:sp>
        <p:nvSpPr>
          <p:cNvPr id="4" name="Content Placeholder 3"/>
          <p:cNvSpPr>
            <a:spLocks noGrp="1"/>
          </p:cNvSpPr>
          <p:nvPr>
            <p:ph sz="half" idx="2" hasCustomPrompt="1"/>
          </p:nvPr>
        </p:nvSpPr>
        <p:spPr>
          <a:xfrm>
            <a:off x="4648200" y="2174875"/>
            <a:ext cx="4038600" cy="3951288"/>
          </a:xfrm>
        </p:spPr>
        <p:txBody>
          <a:bodyPr/>
          <a:lstStyle>
            <a:lvl1pPr marL="342900" indent="-342900" algn="l">
              <a:spcBef>
                <a:spcPts val="1200"/>
              </a:spcBef>
              <a:buFont typeface="Arial"/>
              <a:buChar char="•"/>
              <a:defRPr sz="2800"/>
            </a:lvl1pPr>
            <a:lvl2pPr indent="-342900">
              <a:spcBef>
                <a:spcPts val="1200"/>
              </a:spcBef>
              <a:buFont typeface="Arial"/>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indent="-342900" algn="l">
              <a:spcBef>
                <a:spcPts val="1200"/>
              </a:spcBef>
              <a:buFont typeface="Arial"/>
              <a:buChar char="•"/>
            </a:pPr>
            <a:r>
              <a:rPr lang="en-US" sz="2000" dirty="0" smtClean="0">
                <a:solidFill>
                  <a:schemeClr val="tx1">
                    <a:lumMod val="65000"/>
                    <a:lumOff val="35000"/>
                  </a:schemeClr>
                </a:solidFill>
                <a:latin typeface="Helvetica Light"/>
                <a:cs typeface="Helvetica Light"/>
              </a:rPr>
              <a:t>Bullet point 1</a:t>
            </a:r>
          </a:p>
          <a:p>
            <a:pPr lvl="1" indent="-342900">
              <a:spcBef>
                <a:spcPts val="1200"/>
              </a:spcBef>
              <a:buFont typeface="Arial"/>
              <a:buChar char="•"/>
            </a:pPr>
            <a:r>
              <a:rPr lang="en-US" sz="1600" dirty="0" err="1" smtClean="0">
                <a:solidFill>
                  <a:schemeClr val="tx1">
                    <a:lumMod val="65000"/>
                    <a:lumOff val="35000"/>
                  </a:schemeClr>
                </a:solidFill>
                <a:latin typeface="Helvetica Light"/>
                <a:cs typeface="Helvetica Light"/>
              </a:rPr>
              <a:t>Lorem</a:t>
            </a:r>
            <a:r>
              <a:rPr lang="en-US" sz="1600" dirty="0" smtClean="0">
                <a:solidFill>
                  <a:schemeClr val="tx1">
                    <a:lumMod val="65000"/>
                    <a:lumOff val="35000"/>
                  </a:schemeClr>
                </a:solidFill>
                <a:latin typeface="Helvetica Light"/>
                <a:cs typeface="Helvetica Light"/>
              </a:rPr>
              <a:t> </a:t>
            </a:r>
            <a:r>
              <a:rPr lang="en-US" sz="1600" dirty="0" err="1" smtClean="0">
                <a:solidFill>
                  <a:schemeClr val="tx1">
                    <a:lumMod val="65000"/>
                    <a:lumOff val="35000"/>
                  </a:schemeClr>
                </a:solidFill>
                <a:latin typeface="Helvetica Light"/>
                <a:cs typeface="Helvetica Light"/>
              </a:rPr>
              <a:t>ipsum</a:t>
            </a:r>
            <a:r>
              <a:rPr lang="en-US" sz="1600" dirty="0" smtClean="0">
                <a:solidFill>
                  <a:schemeClr val="tx1">
                    <a:lumMod val="65000"/>
                    <a:lumOff val="35000"/>
                  </a:schemeClr>
                </a:solidFill>
                <a:latin typeface="Helvetica Light"/>
                <a:cs typeface="Helvetica Light"/>
              </a:rPr>
              <a:t> dolor sit </a:t>
            </a:r>
            <a:r>
              <a:rPr lang="en-US" sz="1600" dirty="0" err="1" smtClean="0">
                <a:solidFill>
                  <a:schemeClr val="tx1">
                    <a:lumMod val="65000"/>
                    <a:lumOff val="35000"/>
                  </a:schemeClr>
                </a:solidFill>
                <a:latin typeface="Helvetica Light"/>
                <a:cs typeface="Helvetica Light"/>
              </a:rPr>
              <a:t>amet</a:t>
            </a:r>
            <a:endParaRPr lang="en-US" sz="1600" dirty="0" smtClean="0">
              <a:solidFill>
                <a:schemeClr val="tx1">
                  <a:lumMod val="65000"/>
                  <a:lumOff val="35000"/>
                </a:schemeClr>
              </a:solidFill>
              <a:latin typeface="Helvetica Light"/>
              <a:cs typeface="Helvetica Light"/>
            </a:endParaRPr>
          </a:p>
          <a:p>
            <a:pPr lvl="2" indent="-342900">
              <a:spcBef>
                <a:spcPts val="1200"/>
              </a:spcBef>
            </a:pPr>
            <a:r>
              <a:rPr lang="en-US" sz="1200" dirty="0" err="1" smtClean="0">
                <a:solidFill>
                  <a:schemeClr val="tx1">
                    <a:lumMod val="65000"/>
                    <a:lumOff val="35000"/>
                  </a:schemeClr>
                </a:solidFill>
                <a:latin typeface="Helvetica Light"/>
                <a:cs typeface="Helvetica Light"/>
              </a:rPr>
              <a:t>Lorem</a:t>
            </a:r>
            <a:r>
              <a:rPr lang="en-US" sz="1200" dirty="0" smtClean="0">
                <a:solidFill>
                  <a:schemeClr val="tx1">
                    <a:lumMod val="65000"/>
                    <a:lumOff val="35000"/>
                  </a:schemeClr>
                </a:solidFill>
                <a:latin typeface="Helvetica Light"/>
                <a:cs typeface="Helvetica Light"/>
              </a:rPr>
              <a:t> </a:t>
            </a:r>
            <a:r>
              <a:rPr lang="en-US" sz="1200" dirty="0" err="1" smtClean="0">
                <a:solidFill>
                  <a:schemeClr val="tx1">
                    <a:lumMod val="65000"/>
                    <a:lumOff val="35000"/>
                  </a:schemeClr>
                </a:solidFill>
                <a:latin typeface="Helvetica Light"/>
                <a:cs typeface="Helvetica Light"/>
              </a:rPr>
              <a:t>ipsum</a:t>
            </a:r>
            <a:r>
              <a:rPr lang="en-US" sz="1200" dirty="0" smtClean="0">
                <a:solidFill>
                  <a:schemeClr val="tx1">
                    <a:lumMod val="65000"/>
                    <a:lumOff val="35000"/>
                  </a:schemeClr>
                </a:solidFill>
                <a:latin typeface="Helvetica Light"/>
                <a:cs typeface="Helvetica Light"/>
              </a:rPr>
              <a:t> Dolor sit </a:t>
            </a:r>
            <a:r>
              <a:rPr lang="en-US" sz="1200" dirty="0" err="1" smtClean="0">
                <a:solidFill>
                  <a:schemeClr val="tx1">
                    <a:lumMod val="65000"/>
                    <a:lumOff val="35000"/>
                  </a:schemeClr>
                </a:solidFill>
                <a:latin typeface="Helvetica Light"/>
                <a:cs typeface="Helvetica Light"/>
              </a:rPr>
              <a:t>amet</a:t>
            </a:r>
            <a:endParaRPr lang="en-US" sz="1200" dirty="0" smtClean="0">
              <a:solidFill>
                <a:schemeClr val="tx1">
                  <a:lumMod val="65000"/>
                  <a:lumOff val="35000"/>
                </a:schemeClr>
              </a:solidFill>
              <a:latin typeface="Helvetica Light"/>
              <a:cs typeface="Helvetica Light"/>
            </a:endParaRPr>
          </a:p>
          <a:p>
            <a:pPr>
              <a:spcBef>
                <a:spcPts val="1200"/>
              </a:spcBef>
            </a:pPr>
            <a:r>
              <a:rPr lang="en-US" sz="2000" dirty="0" smtClean="0">
                <a:solidFill>
                  <a:schemeClr val="tx1">
                    <a:lumMod val="65000"/>
                    <a:lumOff val="35000"/>
                  </a:schemeClr>
                </a:solidFill>
                <a:latin typeface="Helvetica Light"/>
                <a:cs typeface="Helvetica Light"/>
              </a:rPr>
              <a:t>Bullet point 2</a:t>
            </a:r>
          </a:p>
          <a:p>
            <a:pPr>
              <a:spcBef>
                <a:spcPts val="1200"/>
              </a:spcBef>
            </a:pPr>
            <a:r>
              <a:rPr lang="en-US" sz="2000" dirty="0" smtClean="0">
                <a:solidFill>
                  <a:schemeClr val="tx1">
                    <a:lumMod val="65000"/>
                    <a:lumOff val="35000"/>
                  </a:schemeClr>
                </a:solidFill>
                <a:latin typeface="Helvetica Light"/>
                <a:cs typeface="Helvetica Light"/>
              </a:rPr>
              <a:t>Bullet point 3</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541" y="5778212"/>
            <a:ext cx="1621766" cy="1049378"/>
          </a:xfrm>
          <a:prstGeom prst="rect">
            <a:avLst/>
          </a:prstGeom>
        </p:spPr>
      </p:pic>
      <p:sp>
        <p:nvSpPr>
          <p:cNvPr id="9" name="Text Placeholder 2"/>
          <p:cNvSpPr>
            <a:spLocks noGrp="1"/>
          </p:cNvSpPr>
          <p:nvPr>
            <p:ph type="body" idx="10" hasCustomPrompt="1"/>
          </p:nvPr>
        </p:nvSpPr>
        <p:spPr>
          <a:xfrm>
            <a:off x="457200" y="1535113"/>
            <a:ext cx="4040188" cy="639762"/>
          </a:xfrm>
        </p:spPr>
        <p:txBody>
          <a:bodyPr anchor="b">
            <a:normAutofit/>
          </a:bodyPr>
          <a:lstStyle>
            <a:lvl1pPr marL="0" indent="0">
              <a:buNone/>
              <a:defRPr sz="1600" b="1">
                <a:solidFill>
                  <a:srgbClr val="FDC12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10"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1600" b="1">
                <a:solidFill>
                  <a:srgbClr val="FDC12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12" name="Text Placeholder 14"/>
          <p:cNvSpPr>
            <a:spLocks noGrp="1"/>
          </p:cNvSpPr>
          <p:nvPr>
            <p:ph type="body" sz="quarter" idx="15" hasCustomPrompt="1"/>
          </p:nvPr>
        </p:nvSpPr>
        <p:spPr>
          <a:xfrm>
            <a:off x="457834" y="6396990"/>
            <a:ext cx="2153285" cy="365125"/>
          </a:xfrm>
        </p:spPr>
        <p:txBody>
          <a:bodyPr/>
          <a:lstStyle>
            <a:lvl1pPr marL="0" indent="0">
              <a:buNone/>
              <a:defRPr sz="1200" b="1">
                <a:solidFill>
                  <a:srgbClr val="00B0BD"/>
                </a:solidFill>
                <a:latin typeface="Helvetica"/>
                <a:cs typeface="Helvetica"/>
              </a:defRPr>
            </a:lvl1pPr>
          </a:lstStyle>
          <a:p>
            <a:pPr lvl="0"/>
            <a:r>
              <a:rPr lang="en-US" dirty="0" smtClean="0"/>
              <a:t>Name of Section</a:t>
            </a:r>
            <a:endParaRPr lang="en-US" dirty="0"/>
          </a:p>
        </p:txBody>
      </p:sp>
      <p:sp>
        <p:nvSpPr>
          <p:cNvPr id="16" name="Title 1"/>
          <p:cNvSpPr>
            <a:spLocks noGrp="1"/>
          </p:cNvSpPr>
          <p:nvPr>
            <p:ph type="title" hasCustomPrompt="1"/>
          </p:nvPr>
        </p:nvSpPr>
        <p:spPr>
          <a:xfrm>
            <a:off x="457200" y="533718"/>
            <a:ext cx="8300720" cy="858202"/>
          </a:xfrm>
          <a:noFill/>
        </p:spPr>
        <p:txBody>
          <a:bodyPr anchor="t">
            <a:noAutofit/>
          </a:bodyPr>
          <a:lstStyle>
            <a:lvl1pPr algn="l">
              <a:defRPr sz="3200" b="0" i="0" strike="noStrike" baseline="0">
                <a:solidFill>
                  <a:srgbClr val="00B0BD"/>
                </a:solidFill>
                <a:latin typeface="Helvetica Light"/>
                <a:cs typeface="Helvetica Light"/>
              </a:defRPr>
            </a:lvl1pPr>
          </a:lstStyle>
          <a:p>
            <a:r>
              <a:rPr lang="en-US" dirty="0" smtClean="0"/>
              <a:t>Use for short headlines (1 line or less).</a:t>
            </a:r>
            <a:endParaRPr lang="en-US" dirty="0"/>
          </a:p>
        </p:txBody>
      </p:sp>
    </p:spTree>
    <p:extLst>
      <p:ext uri="{BB962C8B-B14F-4D97-AF65-F5344CB8AC3E}">
        <p14:creationId xmlns:p14="http://schemas.microsoft.com/office/powerpoint/2010/main" val="38150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1600" b="1" i="0">
                <a:solidFill>
                  <a:srgbClr val="FDC125"/>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4" name="Content Placeholder 3"/>
          <p:cNvSpPr>
            <a:spLocks noGrp="1"/>
          </p:cNvSpPr>
          <p:nvPr>
            <p:ph sz="half" idx="2" hasCustomPrompt="1"/>
          </p:nvPr>
        </p:nvSpPr>
        <p:spPr>
          <a:xfrm>
            <a:off x="457200" y="2174875"/>
            <a:ext cx="4040188" cy="3951288"/>
          </a:xfrm>
        </p:spPr>
        <p:txBody>
          <a:bodyPr/>
          <a:lstStyle>
            <a:lvl1pPr marL="342900" indent="-342900" algn="l">
              <a:spcBef>
                <a:spcPts val="1200"/>
              </a:spcBef>
              <a:buFont typeface="Arial"/>
              <a:buChar char="•"/>
              <a:defRPr sz="2400"/>
            </a:lvl1pPr>
            <a:lvl2pPr indent="-342900">
              <a:spcBef>
                <a:spcPts val="1200"/>
              </a:spcBef>
              <a:buFont typeface="Arial"/>
              <a:buChar char="•"/>
              <a:defRPr sz="2000"/>
            </a:lvl2pPr>
            <a:lvl3pPr>
              <a:defRPr sz="1800"/>
            </a:lvl3pPr>
            <a:lvl4pPr>
              <a:defRPr sz="1600"/>
            </a:lvl4pPr>
            <a:lvl5pPr>
              <a:defRPr sz="1600"/>
            </a:lvl5pPr>
            <a:lvl6pPr>
              <a:defRPr sz="1600"/>
            </a:lvl6pPr>
            <a:lvl7pPr>
              <a:defRPr sz="1600"/>
            </a:lvl7pPr>
            <a:lvl8pPr>
              <a:defRPr sz="1600"/>
            </a:lvl8pPr>
            <a:lvl9pPr>
              <a:defRPr sz="1600"/>
            </a:lvl9pPr>
          </a:lstStyle>
          <a:p>
            <a:pPr marL="342900" indent="-342900" algn="l">
              <a:spcBef>
                <a:spcPts val="1200"/>
              </a:spcBef>
              <a:buFont typeface="Arial"/>
              <a:buChar char="•"/>
            </a:pPr>
            <a:r>
              <a:rPr lang="en-US" sz="2000" dirty="0" smtClean="0">
                <a:solidFill>
                  <a:schemeClr val="tx1">
                    <a:lumMod val="65000"/>
                    <a:lumOff val="35000"/>
                  </a:schemeClr>
                </a:solidFill>
                <a:latin typeface="Helvetica Light"/>
                <a:cs typeface="Helvetica Light"/>
              </a:rPr>
              <a:t>Bullet point 1</a:t>
            </a:r>
          </a:p>
          <a:p>
            <a:pPr lvl="1" indent="-342900">
              <a:spcBef>
                <a:spcPts val="1200"/>
              </a:spcBef>
              <a:buFont typeface="Arial"/>
              <a:buChar char="•"/>
            </a:pPr>
            <a:r>
              <a:rPr lang="en-US" sz="1600" dirty="0" err="1" smtClean="0">
                <a:solidFill>
                  <a:schemeClr val="tx1">
                    <a:lumMod val="65000"/>
                    <a:lumOff val="35000"/>
                  </a:schemeClr>
                </a:solidFill>
                <a:latin typeface="Helvetica Light"/>
                <a:cs typeface="Helvetica Light"/>
              </a:rPr>
              <a:t>Lorem</a:t>
            </a:r>
            <a:r>
              <a:rPr lang="en-US" sz="1600" dirty="0" smtClean="0">
                <a:solidFill>
                  <a:schemeClr val="tx1">
                    <a:lumMod val="65000"/>
                    <a:lumOff val="35000"/>
                  </a:schemeClr>
                </a:solidFill>
                <a:latin typeface="Helvetica Light"/>
                <a:cs typeface="Helvetica Light"/>
              </a:rPr>
              <a:t> </a:t>
            </a:r>
            <a:r>
              <a:rPr lang="en-US" sz="1600" dirty="0" err="1" smtClean="0">
                <a:solidFill>
                  <a:schemeClr val="tx1">
                    <a:lumMod val="65000"/>
                    <a:lumOff val="35000"/>
                  </a:schemeClr>
                </a:solidFill>
                <a:latin typeface="Helvetica Light"/>
                <a:cs typeface="Helvetica Light"/>
              </a:rPr>
              <a:t>ipsum</a:t>
            </a:r>
            <a:r>
              <a:rPr lang="en-US" sz="1600" dirty="0" smtClean="0">
                <a:solidFill>
                  <a:schemeClr val="tx1">
                    <a:lumMod val="65000"/>
                    <a:lumOff val="35000"/>
                  </a:schemeClr>
                </a:solidFill>
                <a:latin typeface="Helvetica Light"/>
                <a:cs typeface="Helvetica Light"/>
              </a:rPr>
              <a:t> dolor sit </a:t>
            </a:r>
            <a:r>
              <a:rPr lang="en-US" sz="1600" dirty="0" err="1" smtClean="0">
                <a:solidFill>
                  <a:schemeClr val="tx1">
                    <a:lumMod val="65000"/>
                    <a:lumOff val="35000"/>
                  </a:schemeClr>
                </a:solidFill>
                <a:latin typeface="Helvetica Light"/>
                <a:cs typeface="Helvetica Light"/>
              </a:rPr>
              <a:t>amet</a:t>
            </a:r>
            <a:endParaRPr lang="en-US" sz="1600" dirty="0" smtClean="0">
              <a:solidFill>
                <a:schemeClr val="tx1">
                  <a:lumMod val="65000"/>
                  <a:lumOff val="35000"/>
                </a:schemeClr>
              </a:solidFill>
              <a:latin typeface="Helvetica Light"/>
              <a:cs typeface="Helvetica Light"/>
            </a:endParaRPr>
          </a:p>
          <a:p>
            <a:pPr lvl="2" indent="-342900">
              <a:spcBef>
                <a:spcPts val="1200"/>
              </a:spcBef>
            </a:pPr>
            <a:r>
              <a:rPr lang="en-US" sz="1200" dirty="0" err="1" smtClean="0">
                <a:solidFill>
                  <a:schemeClr val="tx1">
                    <a:lumMod val="65000"/>
                    <a:lumOff val="35000"/>
                  </a:schemeClr>
                </a:solidFill>
                <a:latin typeface="Helvetica Light"/>
                <a:cs typeface="Helvetica Light"/>
              </a:rPr>
              <a:t>Lorem</a:t>
            </a:r>
            <a:r>
              <a:rPr lang="en-US" sz="1200" dirty="0" smtClean="0">
                <a:solidFill>
                  <a:schemeClr val="tx1">
                    <a:lumMod val="65000"/>
                    <a:lumOff val="35000"/>
                  </a:schemeClr>
                </a:solidFill>
                <a:latin typeface="Helvetica Light"/>
                <a:cs typeface="Helvetica Light"/>
              </a:rPr>
              <a:t> </a:t>
            </a:r>
            <a:r>
              <a:rPr lang="en-US" sz="1200" dirty="0" err="1" smtClean="0">
                <a:solidFill>
                  <a:schemeClr val="tx1">
                    <a:lumMod val="65000"/>
                    <a:lumOff val="35000"/>
                  </a:schemeClr>
                </a:solidFill>
                <a:latin typeface="Helvetica Light"/>
                <a:cs typeface="Helvetica Light"/>
              </a:rPr>
              <a:t>ipsum</a:t>
            </a:r>
            <a:r>
              <a:rPr lang="en-US" sz="1200" dirty="0" smtClean="0">
                <a:solidFill>
                  <a:schemeClr val="tx1">
                    <a:lumMod val="65000"/>
                    <a:lumOff val="35000"/>
                  </a:schemeClr>
                </a:solidFill>
                <a:latin typeface="Helvetica Light"/>
                <a:cs typeface="Helvetica Light"/>
              </a:rPr>
              <a:t> Dolor sit </a:t>
            </a:r>
            <a:r>
              <a:rPr lang="en-US" sz="1200" dirty="0" err="1" smtClean="0">
                <a:solidFill>
                  <a:schemeClr val="tx1">
                    <a:lumMod val="65000"/>
                    <a:lumOff val="35000"/>
                  </a:schemeClr>
                </a:solidFill>
                <a:latin typeface="Helvetica Light"/>
                <a:cs typeface="Helvetica Light"/>
              </a:rPr>
              <a:t>amet</a:t>
            </a:r>
            <a:endParaRPr lang="en-US" sz="1200" dirty="0" smtClean="0">
              <a:solidFill>
                <a:schemeClr val="tx1">
                  <a:lumMod val="65000"/>
                  <a:lumOff val="35000"/>
                </a:schemeClr>
              </a:solidFill>
              <a:latin typeface="Helvetica Light"/>
              <a:cs typeface="Helvetica Light"/>
            </a:endParaRPr>
          </a:p>
          <a:p>
            <a:pPr>
              <a:spcBef>
                <a:spcPts val="1200"/>
              </a:spcBef>
            </a:pPr>
            <a:r>
              <a:rPr lang="en-US" sz="2000" dirty="0" smtClean="0">
                <a:solidFill>
                  <a:schemeClr val="tx1">
                    <a:lumMod val="65000"/>
                    <a:lumOff val="35000"/>
                  </a:schemeClr>
                </a:solidFill>
                <a:latin typeface="Helvetica Light"/>
                <a:cs typeface="Helvetica Light"/>
              </a:rPr>
              <a:t>Bullet point 2</a:t>
            </a:r>
          </a:p>
          <a:p>
            <a:pPr>
              <a:spcBef>
                <a:spcPts val="1200"/>
              </a:spcBef>
            </a:pPr>
            <a:r>
              <a:rPr lang="en-US" sz="2000" dirty="0" smtClean="0">
                <a:solidFill>
                  <a:schemeClr val="tx1">
                    <a:lumMod val="65000"/>
                    <a:lumOff val="35000"/>
                  </a:schemeClr>
                </a:solidFill>
                <a:latin typeface="Helvetica Light"/>
                <a:cs typeface="Helvetica Light"/>
              </a:rPr>
              <a:t>Bullet point 3</a:t>
            </a:r>
          </a:p>
        </p:txBody>
      </p:sp>
      <p:sp>
        <p:nvSpPr>
          <p:cNvPr id="5" name="Text Placeholder 4"/>
          <p:cNvSpPr>
            <a:spLocks noGrp="1"/>
          </p:cNvSpPr>
          <p:nvPr>
            <p:ph type="body" sz="quarter" idx="3" hasCustomPrompt="1"/>
          </p:nvPr>
        </p:nvSpPr>
        <p:spPr>
          <a:xfrm>
            <a:off x="4645025" y="1535113"/>
            <a:ext cx="4041775" cy="639762"/>
          </a:xfrm>
        </p:spPr>
        <p:txBody>
          <a:bodyPr anchor="b">
            <a:noAutofit/>
          </a:bodyPr>
          <a:lstStyle>
            <a:lvl1pPr marL="0" indent="0">
              <a:buNone/>
              <a:defRPr sz="1600" b="1" i="0">
                <a:solidFill>
                  <a:srgbClr val="FDC125"/>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Table (if not needed delete from master)</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541" y="5778212"/>
            <a:ext cx="1621766" cy="1049378"/>
          </a:xfrm>
          <a:prstGeom prst="rect">
            <a:avLst/>
          </a:prstGeom>
        </p:spPr>
      </p:pic>
      <p:sp>
        <p:nvSpPr>
          <p:cNvPr id="25" name="Text Placeholder 14"/>
          <p:cNvSpPr>
            <a:spLocks noGrp="1"/>
          </p:cNvSpPr>
          <p:nvPr>
            <p:ph type="body" sz="quarter" idx="15" hasCustomPrompt="1"/>
          </p:nvPr>
        </p:nvSpPr>
        <p:spPr>
          <a:xfrm>
            <a:off x="457834" y="6396990"/>
            <a:ext cx="2153285" cy="365125"/>
          </a:xfrm>
        </p:spPr>
        <p:txBody>
          <a:bodyPr/>
          <a:lstStyle>
            <a:lvl1pPr marL="0" indent="0">
              <a:buNone/>
              <a:defRPr sz="1200" b="1">
                <a:solidFill>
                  <a:srgbClr val="00B0BD"/>
                </a:solidFill>
                <a:latin typeface="Helvetica"/>
                <a:cs typeface="Helvetica"/>
              </a:defRPr>
            </a:lvl1pPr>
          </a:lstStyle>
          <a:p>
            <a:pPr lvl="0"/>
            <a:r>
              <a:rPr lang="en-US" dirty="0" smtClean="0"/>
              <a:t>Name of Section</a:t>
            </a:r>
            <a:endParaRPr lang="en-US" dirty="0"/>
          </a:p>
        </p:txBody>
      </p:sp>
      <p:sp>
        <p:nvSpPr>
          <p:cNvPr id="18" name="Title 1"/>
          <p:cNvSpPr>
            <a:spLocks noGrp="1"/>
          </p:cNvSpPr>
          <p:nvPr>
            <p:ph type="title" hasCustomPrompt="1"/>
          </p:nvPr>
        </p:nvSpPr>
        <p:spPr>
          <a:xfrm>
            <a:off x="457200" y="533718"/>
            <a:ext cx="8300720" cy="858202"/>
          </a:xfrm>
          <a:noFill/>
        </p:spPr>
        <p:txBody>
          <a:bodyPr anchor="t">
            <a:noAutofit/>
          </a:bodyPr>
          <a:lstStyle>
            <a:lvl1pPr algn="l">
              <a:defRPr sz="3200" b="0" i="0" strike="noStrike" baseline="0">
                <a:solidFill>
                  <a:srgbClr val="00B0BD"/>
                </a:solidFill>
                <a:latin typeface="Helvetica Light"/>
                <a:cs typeface="Helvetica Light"/>
              </a:defRPr>
            </a:lvl1pPr>
          </a:lstStyle>
          <a:p>
            <a:r>
              <a:rPr lang="en-US" dirty="0" smtClean="0"/>
              <a:t>Use for short headlines (1 line or less).</a:t>
            </a:r>
            <a:endParaRPr lang="en-US" dirty="0"/>
          </a:p>
        </p:txBody>
      </p:sp>
      <p:graphicFrame>
        <p:nvGraphicFramePr>
          <p:cNvPr id="19" name="Table Placeholder 7"/>
          <p:cNvGraphicFramePr>
            <a:graphicFrameLocks/>
          </p:cNvGraphicFramePr>
          <p:nvPr userDrawn="1">
            <p:extLst>
              <p:ext uri="{D42A27DB-BD31-4B8C-83A1-F6EECF244321}">
                <p14:modId xmlns:p14="http://schemas.microsoft.com/office/powerpoint/2010/main" val="879823656"/>
              </p:ext>
            </p:extLst>
          </p:nvPr>
        </p:nvGraphicFramePr>
        <p:xfrm>
          <a:off x="4645025" y="2184400"/>
          <a:ext cx="4041775" cy="2692399"/>
        </p:xfrm>
        <a:graphic>
          <a:graphicData uri="http://schemas.openxmlformats.org/drawingml/2006/table">
            <a:tbl>
              <a:tblPr firstRow="1" bandRow="1">
                <a:tableStyleId>{5C22544A-7EE6-4342-B048-85BDC9FD1C3A}</a:tableStyleId>
              </a:tblPr>
              <a:tblGrid>
                <a:gridCol w="963295"/>
                <a:gridCol w="1539240"/>
                <a:gridCol w="1539240"/>
              </a:tblGrid>
              <a:tr h="532711">
                <a:tc>
                  <a:txBody>
                    <a:bodyPr/>
                    <a:lstStyle/>
                    <a:p>
                      <a:pPr algn="ctr"/>
                      <a:endParaRPr lang="en-US" sz="1400" dirty="0">
                        <a:latin typeface="Helvetica"/>
                        <a:cs typeface="Helvetica"/>
                      </a:endParaRPr>
                    </a:p>
                  </a:txBody>
                  <a:tcPr anchor="ctr">
                    <a:solidFill>
                      <a:srgbClr val="00B0BD"/>
                    </a:solidFill>
                  </a:tcPr>
                </a:tc>
                <a:tc>
                  <a:txBody>
                    <a:bodyPr/>
                    <a:lstStyle/>
                    <a:p>
                      <a:pPr algn="ctr"/>
                      <a:r>
                        <a:rPr lang="en-US" sz="1400" dirty="0" smtClean="0">
                          <a:latin typeface="Helvetica"/>
                          <a:cs typeface="Helvetica"/>
                        </a:rPr>
                        <a:t>Column</a:t>
                      </a:r>
                      <a:r>
                        <a:rPr lang="en-US" sz="1400" baseline="0" dirty="0" smtClean="0">
                          <a:latin typeface="Helvetica"/>
                          <a:cs typeface="Helvetica"/>
                        </a:rPr>
                        <a:t> 1</a:t>
                      </a:r>
                      <a:endParaRPr lang="en-US" sz="1400" dirty="0">
                        <a:latin typeface="Helvetica"/>
                        <a:cs typeface="Helvetica"/>
                      </a:endParaRPr>
                    </a:p>
                  </a:txBody>
                  <a:tcPr anchor="ctr">
                    <a:solidFill>
                      <a:srgbClr val="00B0BD"/>
                    </a:solidFill>
                  </a:tcPr>
                </a:tc>
                <a:tc>
                  <a:txBody>
                    <a:bodyPr/>
                    <a:lstStyle/>
                    <a:p>
                      <a:pPr algn="ctr"/>
                      <a:r>
                        <a:rPr lang="en-US" sz="1400" dirty="0" smtClean="0">
                          <a:latin typeface="Helvetica"/>
                          <a:cs typeface="Helvetica"/>
                        </a:rPr>
                        <a:t>Column 2</a:t>
                      </a:r>
                      <a:endParaRPr lang="en-US" sz="1400" dirty="0">
                        <a:latin typeface="Helvetica"/>
                        <a:cs typeface="Helvetica"/>
                      </a:endParaRPr>
                    </a:p>
                  </a:txBody>
                  <a:tcPr anchor="ctr">
                    <a:solidFill>
                      <a:srgbClr val="00B0BD"/>
                    </a:solidFill>
                  </a:tcPr>
                </a:tc>
              </a:tr>
              <a:tr h="539922">
                <a:tc>
                  <a:txBody>
                    <a:bodyPr/>
                    <a:lstStyle/>
                    <a:p>
                      <a:r>
                        <a:rPr lang="en-US" sz="1400" dirty="0" smtClean="0">
                          <a:latin typeface="Helvetica"/>
                          <a:cs typeface="Helvetica"/>
                        </a:rPr>
                        <a:t>Row 1</a:t>
                      </a:r>
                    </a:p>
                  </a:txBody>
                  <a:tcPr anchor="ctr">
                    <a:solidFill>
                      <a:schemeClr val="bg1">
                        <a:lumMod val="95000"/>
                      </a:schemeClr>
                    </a:solidFill>
                  </a:tcPr>
                </a:tc>
                <a:tc>
                  <a:txBody>
                    <a:bodyPr/>
                    <a:lstStyle/>
                    <a:p>
                      <a:endParaRPr lang="en-US" sz="1400" dirty="0">
                        <a:latin typeface="Helvetica"/>
                        <a:cs typeface="Helvetica"/>
                      </a:endParaRPr>
                    </a:p>
                  </a:txBody>
                  <a:tcPr anchor="ctr">
                    <a:solidFill>
                      <a:schemeClr val="bg1">
                        <a:lumMod val="95000"/>
                      </a:schemeClr>
                    </a:solidFill>
                  </a:tcPr>
                </a:tc>
                <a:tc>
                  <a:txBody>
                    <a:bodyPr/>
                    <a:lstStyle/>
                    <a:p>
                      <a:endParaRPr lang="en-US" sz="1400" dirty="0">
                        <a:latin typeface="Helvetica"/>
                        <a:cs typeface="Helvetica"/>
                      </a:endParaRPr>
                    </a:p>
                  </a:txBody>
                  <a:tcPr anchor="ctr">
                    <a:solidFill>
                      <a:schemeClr val="bg1">
                        <a:lumMod val="95000"/>
                      </a:schemeClr>
                    </a:solidFill>
                  </a:tcPr>
                </a:tc>
              </a:tr>
              <a:tr h="539922">
                <a:tc>
                  <a:txBody>
                    <a:bodyPr/>
                    <a:lstStyle/>
                    <a:p>
                      <a:r>
                        <a:rPr lang="en-US" sz="1400" dirty="0" smtClean="0">
                          <a:latin typeface="Helvetica"/>
                          <a:cs typeface="Helvetica"/>
                        </a:rPr>
                        <a:t>Row 2</a:t>
                      </a:r>
                      <a:endParaRPr lang="en-US" sz="1400" dirty="0">
                        <a:latin typeface="Helvetica"/>
                        <a:cs typeface="Helvetica"/>
                      </a:endParaRPr>
                    </a:p>
                  </a:txBody>
                  <a:tcPr anchor="ctr">
                    <a:solidFill>
                      <a:schemeClr val="bg1">
                        <a:lumMod val="95000"/>
                      </a:schemeClr>
                    </a:solidFill>
                  </a:tcPr>
                </a:tc>
                <a:tc>
                  <a:txBody>
                    <a:bodyPr/>
                    <a:lstStyle/>
                    <a:p>
                      <a:endParaRPr lang="en-US" sz="1400" dirty="0">
                        <a:latin typeface="Helvetica"/>
                        <a:cs typeface="Helvetica"/>
                      </a:endParaRPr>
                    </a:p>
                  </a:txBody>
                  <a:tcPr anchor="ctr">
                    <a:solidFill>
                      <a:schemeClr val="bg1">
                        <a:lumMod val="95000"/>
                      </a:schemeClr>
                    </a:solidFill>
                  </a:tcPr>
                </a:tc>
                <a:tc>
                  <a:txBody>
                    <a:bodyPr/>
                    <a:lstStyle/>
                    <a:p>
                      <a:endParaRPr lang="en-US" sz="1400" dirty="0">
                        <a:latin typeface="Helvetica"/>
                        <a:cs typeface="Helvetica"/>
                      </a:endParaRPr>
                    </a:p>
                  </a:txBody>
                  <a:tcPr anchor="ctr">
                    <a:solidFill>
                      <a:schemeClr val="bg1">
                        <a:lumMod val="95000"/>
                      </a:schemeClr>
                    </a:solidFill>
                  </a:tcPr>
                </a:tc>
              </a:tr>
              <a:tr h="539922">
                <a:tc>
                  <a:txBody>
                    <a:bodyPr/>
                    <a:lstStyle/>
                    <a:p>
                      <a:r>
                        <a:rPr lang="en-US" sz="1400" dirty="0" smtClean="0">
                          <a:latin typeface="Helvetica"/>
                          <a:cs typeface="Helvetica"/>
                        </a:rPr>
                        <a:t>Row 3</a:t>
                      </a:r>
                      <a:endParaRPr lang="en-US" sz="1400" dirty="0">
                        <a:latin typeface="Helvetica"/>
                        <a:cs typeface="Helvetica"/>
                      </a:endParaRPr>
                    </a:p>
                  </a:txBody>
                  <a:tcPr anchor="ctr">
                    <a:solidFill>
                      <a:schemeClr val="bg1">
                        <a:lumMod val="95000"/>
                      </a:schemeClr>
                    </a:solidFill>
                  </a:tcPr>
                </a:tc>
                <a:tc>
                  <a:txBody>
                    <a:bodyPr/>
                    <a:lstStyle/>
                    <a:p>
                      <a:endParaRPr lang="en-US" sz="1400" dirty="0">
                        <a:latin typeface="Helvetica"/>
                        <a:cs typeface="Helvetica"/>
                      </a:endParaRPr>
                    </a:p>
                  </a:txBody>
                  <a:tcPr anchor="ctr">
                    <a:solidFill>
                      <a:schemeClr val="bg1">
                        <a:lumMod val="95000"/>
                      </a:schemeClr>
                    </a:solidFill>
                  </a:tcPr>
                </a:tc>
                <a:tc>
                  <a:txBody>
                    <a:bodyPr/>
                    <a:lstStyle/>
                    <a:p>
                      <a:endParaRPr lang="en-US" sz="1400" dirty="0">
                        <a:latin typeface="Helvetica"/>
                        <a:cs typeface="Helvetica"/>
                      </a:endParaRPr>
                    </a:p>
                  </a:txBody>
                  <a:tcPr anchor="ctr">
                    <a:solidFill>
                      <a:schemeClr val="bg1">
                        <a:lumMod val="95000"/>
                      </a:schemeClr>
                    </a:solidFill>
                  </a:tcPr>
                </a:tc>
              </a:tr>
              <a:tr h="539922">
                <a:tc>
                  <a:txBody>
                    <a:bodyPr/>
                    <a:lstStyle/>
                    <a:p>
                      <a:r>
                        <a:rPr lang="en-US" sz="1400" dirty="0" smtClean="0">
                          <a:latin typeface="Helvetica"/>
                          <a:cs typeface="Helvetica"/>
                        </a:rPr>
                        <a:t>Row 4</a:t>
                      </a:r>
                      <a:endParaRPr lang="en-US" sz="1400" dirty="0">
                        <a:latin typeface="Helvetica"/>
                        <a:cs typeface="Helvetica"/>
                      </a:endParaRPr>
                    </a:p>
                  </a:txBody>
                  <a:tcPr anchor="ctr">
                    <a:solidFill>
                      <a:schemeClr val="bg1">
                        <a:lumMod val="95000"/>
                      </a:schemeClr>
                    </a:solidFill>
                  </a:tcPr>
                </a:tc>
                <a:tc>
                  <a:txBody>
                    <a:bodyPr/>
                    <a:lstStyle/>
                    <a:p>
                      <a:endParaRPr lang="en-US" sz="1400" dirty="0">
                        <a:latin typeface="Helvetica"/>
                        <a:cs typeface="Helvetica"/>
                      </a:endParaRPr>
                    </a:p>
                  </a:txBody>
                  <a:tcPr anchor="ctr">
                    <a:solidFill>
                      <a:schemeClr val="bg1">
                        <a:lumMod val="95000"/>
                      </a:schemeClr>
                    </a:solidFill>
                  </a:tcPr>
                </a:tc>
                <a:tc>
                  <a:txBody>
                    <a:bodyPr/>
                    <a:lstStyle/>
                    <a:p>
                      <a:endParaRPr lang="en-US" sz="1400" dirty="0">
                        <a:latin typeface="Helvetica"/>
                        <a:cs typeface="Helvetica"/>
                      </a:endParaRPr>
                    </a:p>
                  </a:txBody>
                  <a:tcPr anchor="ctr">
                    <a:solidFill>
                      <a:schemeClr val="bg1">
                        <a:lumMod val="95000"/>
                      </a:schemeClr>
                    </a:solidFill>
                  </a:tcPr>
                </a:tc>
              </a:tr>
            </a:tbl>
          </a:graphicData>
        </a:graphic>
      </p:graphicFrame>
    </p:spTree>
    <p:extLst>
      <p:ext uri="{BB962C8B-B14F-4D97-AF65-F5344CB8AC3E}">
        <p14:creationId xmlns:p14="http://schemas.microsoft.com/office/powerpoint/2010/main" val="411542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708150"/>
            <a:ext cx="5882640" cy="4070062"/>
          </a:xfrm>
        </p:spPr>
        <p:txBody>
          <a:bodyPr>
            <a:noAutofit/>
          </a:bodyPr>
          <a:lstStyle>
            <a:lvl1pPr marL="342900" indent="-342900" algn="l">
              <a:spcBef>
                <a:spcPts val="1200"/>
              </a:spcBef>
              <a:buFont typeface="Arial"/>
              <a:buChar char="•"/>
              <a:defRPr>
                <a:solidFill>
                  <a:srgbClr val="666261"/>
                </a:solidFill>
                <a:latin typeface="Arial"/>
                <a:cs typeface="Arial"/>
              </a:defRPr>
            </a:lvl1pPr>
            <a:lvl2pPr indent="-342900">
              <a:spcBef>
                <a:spcPts val="1200"/>
              </a:spcBef>
              <a:buFont typeface="Arial"/>
              <a:buChar char="•"/>
              <a:defRPr>
                <a:solidFill>
                  <a:srgbClr val="666261"/>
                </a:solidFill>
              </a:defRPr>
            </a:lvl2pPr>
            <a:lvl3pPr>
              <a:defRPr>
                <a:solidFill>
                  <a:srgbClr val="666261"/>
                </a:solidFill>
              </a:defRPr>
            </a:lvl3pPr>
          </a:lstStyle>
          <a:p>
            <a:pPr marL="342900" indent="-342900" algn="l">
              <a:spcBef>
                <a:spcPts val="1200"/>
              </a:spcBef>
              <a:buFont typeface="Arial"/>
              <a:buChar char="•"/>
            </a:pPr>
            <a:r>
              <a:rPr lang="en-US" sz="2000" dirty="0" smtClean="0">
                <a:solidFill>
                  <a:schemeClr val="tx1">
                    <a:lumMod val="65000"/>
                    <a:lumOff val="35000"/>
                  </a:schemeClr>
                </a:solidFill>
                <a:latin typeface="Helvetica Light"/>
                <a:cs typeface="Helvetica Light"/>
              </a:rPr>
              <a:t>Bullet point 1</a:t>
            </a:r>
          </a:p>
          <a:p>
            <a:pPr lvl="1" indent="-342900">
              <a:spcBef>
                <a:spcPts val="1200"/>
              </a:spcBef>
              <a:buFont typeface="Arial"/>
              <a:buChar char="•"/>
            </a:pPr>
            <a:r>
              <a:rPr lang="en-US" sz="1600" dirty="0" err="1" smtClean="0">
                <a:solidFill>
                  <a:schemeClr val="tx1">
                    <a:lumMod val="65000"/>
                    <a:lumOff val="35000"/>
                  </a:schemeClr>
                </a:solidFill>
                <a:latin typeface="Helvetica Light"/>
                <a:cs typeface="Helvetica Light"/>
              </a:rPr>
              <a:t>Lorem</a:t>
            </a:r>
            <a:r>
              <a:rPr lang="en-US" sz="1600" dirty="0" smtClean="0">
                <a:solidFill>
                  <a:schemeClr val="tx1">
                    <a:lumMod val="65000"/>
                    <a:lumOff val="35000"/>
                  </a:schemeClr>
                </a:solidFill>
                <a:latin typeface="Helvetica Light"/>
                <a:cs typeface="Helvetica Light"/>
              </a:rPr>
              <a:t> </a:t>
            </a:r>
            <a:r>
              <a:rPr lang="en-US" sz="1600" dirty="0" err="1" smtClean="0">
                <a:solidFill>
                  <a:schemeClr val="tx1">
                    <a:lumMod val="65000"/>
                    <a:lumOff val="35000"/>
                  </a:schemeClr>
                </a:solidFill>
                <a:latin typeface="Helvetica Light"/>
                <a:cs typeface="Helvetica Light"/>
              </a:rPr>
              <a:t>ipsum</a:t>
            </a:r>
            <a:r>
              <a:rPr lang="en-US" sz="1600" dirty="0" smtClean="0">
                <a:solidFill>
                  <a:schemeClr val="tx1">
                    <a:lumMod val="65000"/>
                    <a:lumOff val="35000"/>
                  </a:schemeClr>
                </a:solidFill>
                <a:latin typeface="Helvetica Light"/>
                <a:cs typeface="Helvetica Light"/>
              </a:rPr>
              <a:t> dolor sit </a:t>
            </a:r>
            <a:r>
              <a:rPr lang="en-US" sz="1600" dirty="0" err="1" smtClean="0">
                <a:solidFill>
                  <a:schemeClr val="tx1">
                    <a:lumMod val="65000"/>
                    <a:lumOff val="35000"/>
                  </a:schemeClr>
                </a:solidFill>
                <a:latin typeface="Helvetica Light"/>
                <a:cs typeface="Helvetica Light"/>
              </a:rPr>
              <a:t>amet</a:t>
            </a:r>
            <a:endParaRPr lang="en-US" sz="1600" dirty="0" smtClean="0">
              <a:solidFill>
                <a:schemeClr val="tx1">
                  <a:lumMod val="65000"/>
                  <a:lumOff val="35000"/>
                </a:schemeClr>
              </a:solidFill>
              <a:latin typeface="Helvetica Light"/>
              <a:cs typeface="Helvetica Light"/>
            </a:endParaRPr>
          </a:p>
          <a:p>
            <a:pPr lvl="2" indent="-342900">
              <a:spcBef>
                <a:spcPts val="1200"/>
              </a:spcBef>
            </a:pPr>
            <a:r>
              <a:rPr lang="en-US" sz="1200" dirty="0" err="1" smtClean="0">
                <a:solidFill>
                  <a:schemeClr val="tx1">
                    <a:lumMod val="65000"/>
                    <a:lumOff val="35000"/>
                  </a:schemeClr>
                </a:solidFill>
                <a:latin typeface="Helvetica Light"/>
                <a:cs typeface="Helvetica Light"/>
              </a:rPr>
              <a:t>Lorem</a:t>
            </a:r>
            <a:r>
              <a:rPr lang="en-US" sz="1200" dirty="0" smtClean="0">
                <a:solidFill>
                  <a:schemeClr val="tx1">
                    <a:lumMod val="65000"/>
                    <a:lumOff val="35000"/>
                  </a:schemeClr>
                </a:solidFill>
                <a:latin typeface="Helvetica Light"/>
                <a:cs typeface="Helvetica Light"/>
              </a:rPr>
              <a:t> </a:t>
            </a:r>
            <a:r>
              <a:rPr lang="en-US" sz="1200" dirty="0" err="1" smtClean="0">
                <a:solidFill>
                  <a:schemeClr val="tx1">
                    <a:lumMod val="65000"/>
                    <a:lumOff val="35000"/>
                  </a:schemeClr>
                </a:solidFill>
                <a:latin typeface="Helvetica Light"/>
                <a:cs typeface="Helvetica Light"/>
              </a:rPr>
              <a:t>ipsum</a:t>
            </a:r>
            <a:r>
              <a:rPr lang="en-US" sz="1200" dirty="0" smtClean="0">
                <a:solidFill>
                  <a:schemeClr val="tx1">
                    <a:lumMod val="65000"/>
                    <a:lumOff val="35000"/>
                  </a:schemeClr>
                </a:solidFill>
                <a:latin typeface="Helvetica Light"/>
                <a:cs typeface="Helvetica Light"/>
              </a:rPr>
              <a:t> Dolor sit </a:t>
            </a:r>
            <a:r>
              <a:rPr lang="en-US" sz="1200" dirty="0" err="1" smtClean="0">
                <a:solidFill>
                  <a:schemeClr val="tx1">
                    <a:lumMod val="65000"/>
                    <a:lumOff val="35000"/>
                  </a:schemeClr>
                </a:solidFill>
                <a:latin typeface="Helvetica Light"/>
                <a:cs typeface="Helvetica Light"/>
              </a:rPr>
              <a:t>amet</a:t>
            </a:r>
            <a:endParaRPr lang="en-US" sz="1200" dirty="0" smtClean="0">
              <a:solidFill>
                <a:schemeClr val="tx1">
                  <a:lumMod val="65000"/>
                  <a:lumOff val="35000"/>
                </a:schemeClr>
              </a:solidFill>
              <a:latin typeface="Helvetica Light"/>
              <a:cs typeface="Helvetica Light"/>
            </a:endParaRPr>
          </a:p>
          <a:p>
            <a:pPr>
              <a:spcBef>
                <a:spcPts val="1200"/>
              </a:spcBef>
            </a:pPr>
            <a:r>
              <a:rPr lang="en-US" sz="2000" dirty="0" smtClean="0">
                <a:solidFill>
                  <a:schemeClr val="tx1">
                    <a:lumMod val="65000"/>
                    <a:lumOff val="35000"/>
                  </a:schemeClr>
                </a:solidFill>
                <a:latin typeface="Helvetica Light"/>
                <a:cs typeface="Helvetica Light"/>
              </a:rPr>
              <a:t>Bullet point 2</a:t>
            </a:r>
          </a:p>
          <a:p>
            <a:pPr>
              <a:spcBef>
                <a:spcPts val="1200"/>
              </a:spcBef>
            </a:pPr>
            <a:r>
              <a:rPr lang="en-US" sz="2000" dirty="0" smtClean="0">
                <a:solidFill>
                  <a:schemeClr val="tx1">
                    <a:lumMod val="65000"/>
                    <a:lumOff val="35000"/>
                  </a:schemeClr>
                </a:solidFill>
                <a:latin typeface="Helvetica Light"/>
                <a:cs typeface="Helvetica Light"/>
              </a:rPr>
              <a:t>Bullet point 3</a:t>
            </a:r>
          </a:p>
          <a:p>
            <a:pPr marL="342900" indent="-342900" algn="l">
              <a:spcBef>
                <a:spcPts val="1200"/>
              </a:spcBef>
              <a:buFont typeface="Arial"/>
              <a:buChar char="•"/>
            </a:pPr>
            <a:endParaRPr lang="en-US" sz="2000" dirty="0" smtClean="0">
              <a:solidFill>
                <a:schemeClr val="tx1">
                  <a:lumMod val="65000"/>
                  <a:lumOff val="35000"/>
                </a:schemeClr>
              </a:solidFill>
              <a:latin typeface="Helvetica Light"/>
              <a:cs typeface="Helvetica Ligh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541" y="5778212"/>
            <a:ext cx="1621766" cy="1049378"/>
          </a:xfrm>
          <a:prstGeom prst="rect">
            <a:avLst/>
          </a:prstGeom>
        </p:spPr>
      </p:pic>
      <p:sp>
        <p:nvSpPr>
          <p:cNvPr id="16" name="Text Placeholder 14"/>
          <p:cNvSpPr>
            <a:spLocks noGrp="1"/>
          </p:cNvSpPr>
          <p:nvPr>
            <p:ph type="body" sz="quarter" idx="15" hasCustomPrompt="1"/>
          </p:nvPr>
        </p:nvSpPr>
        <p:spPr>
          <a:xfrm>
            <a:off x="457834" y="6396990"/>
            <a:ext cx="2153285" cy="365125"/>
          </a:xfrm>
        </p:spPr>
        <p:txBody>
          <a:bodyPr/>
          <a:lstStyle>
            <a:lvl1pPr marL="0" indent="0">
              <a:buNone/>
              <a:defRPr sz="1200" b="1">
                <a:solidFill>
                  <a:srgbClr val="00B0BD"/>
                </a:solidFill>
                <a:latin typeface="Helvetica"/>
                <a:cs typeface="Helvetica"/>
              </a:defRPr>
            </a:lvl1pPr>
          </a:lstStyle>
          <a:p>
            <a:pPr lvl="0"/>
            <a:r>
              <a:rPr lang="en-US" dirty="0" smtClean="0"/>
              <a:t>Name of Section</a:t>
            </a:r>
            <a:endParaRPr lang="en-US" dirty="0"/>
          </a:p>
        </p:txBody>
      </p:sp>
      <p:sp>
        <p:nvSpPr>
          <p:cNvPr id="4" name="Text Placeholder 3"/>
          <p:cNvSpPr>
            <a:spLocks noGrp="1"/>
          </p:cNvSpPr>
          <p:nvPr>
            <p:ph type="body" sz="quarter" idx="16" hasCustomPrompt="1"/>
          </p:nvPr>
        </p:nvSpPr>
        <p:spPr>
          <a:xfrm>
            <a:off x="6868160" y="1717675"/>
            <a:ext cx="2001203" cy="3959225"/>
          </a:xfrm>
        </p:spPr>
        <p:txBody>
          <a:bodyPr/>
          <a:lstStyle>
            <a:lvl1pPr marL="0" indent="0">
              <a:buNone/>
              <a:defRPr sz="1200" b="0" i="1" baseline="0">
                <a:solidFill>
                  <a:srgbClr val="777676"/>
                </a:solidFill>
                <a:latin typeface="Helvetica Light"/>
                <a:cs typeface="Helvetica Light"/>
              </a:defRPr>
            </a:lvl1pPr>
            <a:lvl2pPr marL="400050" indent="0">
              <a:buNone/>
              <a:defRPr/>
            </a:lvl2pPr>
            <a:lvl3pPr marL="914400" indent="0">
              <a:buNone/>
              <a:defRPr/>
            </a:lvl3pPr>
            <a:lvl4pPr marL="1371600" indent="0">
              <a:buNone/>
              <a:defRPr/>
            </a:lvl4pPr>
            <a:lvl5pPr marL="1828800" indent="0">
              <a:buNone/>
              <a:defRPr/>
            </a:lvl5pPr>
          </a:lstStyle>
          <a:p>
            <a:pPr lvl="0"/>
            <a:r>
              <a:rPr lang="en-US" dirty="0" smtClean="0"/>
              <a:t>“</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nonummy</a:t>
            </a:r>
            <a:r>
              <a:rPr lang="en-US" dirty="0" smtClean="0"/>
              <a:t> </a:t>
            </a:r>
            <a:r>
              <a:rPr lang="en-US" dirty="0" err="1" smtClean="0"/>
              <a:t>nibh</a:t>
            </a:r>
            <a:r>
              <a:rPr lang="en-US" dirty="0" smtClean="0"/>
              <a:t> </a:t>
            </a:r>
            <a:r>
              <a:rPr lang="en-US" dirty="0" err="1" smtClean="0"/>
              <a:t>euismod</a:t>
            </a:r>
            <a:r>
              <a:rPr lang="en-US" dirty="0" smtClean="0"/>
              <a:t> </a:t>
            </a:r>
            <a:r>
              <a:rPr lang="en-US" dirty="0" err="1" smtClean="0"/>
              <a:t>tincidunt</a:t>
            </a:r>
            <a:r>
              <a:rPr lang="en-US" dirty="0" smtClean="0"/>
              <a:t> </a:t>
            </a:r>
            <a:r>
              <a:rPr lang="en-US" dirty="0" err="1" smtClean="0"/>
              <a:t>ut</a:t>
            </a:r>
            <a:r>
              <a:rPr lang="en-US" dirty="0" smtClean="0"/>
              <a:t> </a:t>
            </a:r>
            <a:r>
              <a:rPr lang="en-US" dirty="0" err="1" smtClean="0"/>
              <a:t>laoreet</a:t>
            </a:r>
            <a:r>
              <a:rPr lang="en-US" dirty="0" smtClean="0"/>
              <a:t> </a:t>
            </a:r>
            <a:r>
              <a:rPr lang="en-US" dirty="0" err="1" smtClean="0"/>
              <a:t>dolore</a:t>
            </a:r>
            <a:r>
              <a:rPr lang="en-US" dirty="0" smtClean="0"/>
              <a:t> magna </a:t>
            </a:r>
            <a:r>
              <a:rPr lang="en-US" dirty="0" err="1" smtClean="0"/>
              <a:t>aliquam</a:t>
            </a:r>
            <a:r>
              <a:rPr lang="en-US" dirty="0" smtClean="0"/>
              <a:t> </a:t>
            </a:r>
            <a:r>
              <a:rPr lang="en-US" dirty="0" err="1" smtClean="0"/>
              <a:t>erat</a:t>
            </a:r>
            <a:r>
              <a:rPr lang="en-US" dirty="0" smtClean="0"/>
              <a:t> </a:t>
            </a:r>
            <a:r>
              <a:rPr lang="en-US" dirty="0" err="1" smtClean="0"/>
              <a:t>volutpat</a:t>
            </a:r>
            <a:r>
              <a:rPr lang="en-US" dirty="0" smtClean="0"/>
              <a:t>. </a:t>
            </a:r>
            <a:r>
              <a:rPr lang="en-US" dirty="0" err="1" smtClean="0"/>
              <a:t>Ut</a:t>
            </a:r>
            <a:r>
              <a:rPr lang="en-US" dirty="0" smtClean="0"/>
              <a:t> </a:t>
            </a:r>
            <a:r>
              <a:rPr lang="en-US" dirty="0" err="1" smtClean="0"/>
              <a:t>wisi</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exerci</a:t>
            </a:r>
            <a:r>
              <a:rPr lang="en-US" dirty="0" smtClean="0"/>
              <a:t> </a:t>
            </a:r>
            <a:r>
              <a:rPr lang="en-US" dirty="0" err="1" smtClean="0"/>
              <a:t>tation</a:t>
            </a:r>
            <a:r>
              <a:rPr lang="en-US" dirty="0" smtClean="0"/>
              <a:t> </a:t>
            </a:r>
            <a:r>
              <a:rPr lang="en-US" dirty="0" err="1" smtClean="0"/>
              <a:t>ullamcorper</a:t>
            </a:r>
            <a:r>
              <a:rPr lang="en-US" dirty="0" smtClean="0"/>
              <a:t> </a:t>
            </a:r>
            <a:r>
              <a:rPr lang="en-US" dirty="0" err="1" smtClean="0"/>
              <a:t>suscipit</a:t>
            </a:r>
            <a:r>
              <a:rPr lang="en-US" dirty="0" smtClean="0"/>
              <a:t> </a:t>
            </a:r>
            <a:r>
              <a:rPr lang="en-US" dirty="0" err="1" smtClean="0"/>
              <a:t>lobortis</a:t>
            </a:r>
            <a:r>
              <a:rPr lang="en-US" dirty="0" smtClean="0"/>
              <a:t> </a:t>
            </a:r>
            <a:r>
              <a:rPr lang="en-US" dirty="0" err="1" smtClean="0"/>
              <a:t>nisl</a:t>
            </a:r>
            <a:r>
              <a:rPr lang="en-US" dirty="0" smtClean="0"/>
              <a:t> </a:t>
            </a:r>
            <a:r>
              <a:rPr lang="en-US" dirty="0" err="1" smtClean="0"/>
              <a:t>ut</a:t>
            </a:r>
            <a:r>
              <a:rPr lang="en-US" dirty="0" smtClean="0"/>
              <a:t> </a:t>
            </a:r>
            <a:r>
              <a:rPr lang="en-US" dirty="0" err="1" smtClean="0"/>
              <a:t>aliquip</a:t>
            </a:r>
            <a:r>
              <a:rPr lang="en-US" dirty="0" smtClean="0"/>
              <a:t> ex ea.”</a:t>
            </a:r>
          </a:p>
          <a:p>
            <a:pPr lvl="0"/>
            <a:r>
              <a:rPr lang="en-US" dirty="0" smtClean="0"/>
              <a:t>— </a:t>
            </a:r>
            <a:r>
              <a:rPr lang="en-US" dirty="0" err="1" smtClean="0"/>
              <a:t>Firstname</a:t>
            </a:r>
            <a:r>
              <a:rPr lang="en-US" dirty="0" smtClean="0"/>
              <a:t> </a:t>
            </a:r>
            <a:r>
              <a:rPr lang="en-US" dirty="0" err="1" smtClean="0"/>
              <a:t>Lastname</a:t>
            </a:r>
            <a:endParaRPr lang="en-US" dirty="0"/>
          </a:p>
        </p:txBody>
      </p:sp>
      <p:cxnSp>
        <p:nvCxnSpPr>
          <p:cNvPr id="7" name="Straight Connector 6"/>
          <p:cNvCxnSpPr/>
          <p:nvPr userDrawn="1"/>
        </p:nvCxnSpPr>
        <p:spPr>
          <a:xfrm>
            <a:off x="6709956" y="1708150"/>
            <a:ext cx="0" cy="3968750"/>
          </a:xfrm>
          <a:prstGeom prst="line">
            <a:avLst/>
          </a:prstGeom>
          <a:ln w="12700" cmpd="sng">
            <a:solidFill>
              <a:srgbClr val="00B0BD"/>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hasCustomPrompt="1"/>
          </p:nvPr>
        </p:nvSpPr>
        <p:spPr>
          <a:xfrm>
            <a:off x="457200" y="533718"/>
            <a:ext cx="8300720" cy="858202"/>
          </a:xfrm>
          <a:noFill/>
        </p:spPr>
        <p:txBody>
          <a:bodyPr anchor="t">
            <a:noAutofit/>
          </a:bodyPr>
          <a:lstStyle>
            <a:lvl1pPr algn="l">
              <a:defRPr sz="3200" b="0" i="0" strike="noStrike" baseline="0">
                <a:solidFill>
                  <a:srgbClr val="00B0BD"/>
                </a:solidFill>
                <a:latin typeface="Helvetica Light"/>
                <a:cs typeface="Helvetica Light"/>
              </a:defRPr>
            </a:lvl1pPr>
          </a:lstStyle>
          <a:p>
            <a:r>
              <a:rPr lang="en-US" dirty="0" smtClean="0"/>
              <a:t>Use for short headlines (1 line or less).</a:t>
            </a:r>
            <a:endParaRPr lang="en-US" dirty="0"/>
          </a:p>
        </p:txBody>
      </p:sp>
    </p:spTree>
    <p:extLst>
      <p:ext uri="{BB962C8B-B14F-4D97-AF65-F5344CB8AC3E}">
        <p14:creationId xmlns:p14="http://schemas.microsoft.com/office/powerpoint/2010/main" val="2160067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and Quot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0" y="0"/>
            <a:ext cx="9144000" cy="6858000"/>
          </a:xfrm>
        </p:spPr>
        <p:txBody>
          <a:bodyPr anchor="ctr"/>
          <a:lstStyle>
            <a:lvl1pPr algn="ctr">
              <a:defRPr/>
            </a:lvl1pPr>
          </a:lstStyle>
          <a:p>
            <a:r>
              <a:rPr lang="en-US" dirty="0" smtClean="0"/>
              <a:t>Insert picture here</a:t>
            </a:r>
            <a:endParaRPr lang="en-US" dirty="0"/>
          </a:p>
        </p:txBody>
      </p:sp>
      <p:sp>
        <p:nvSpPr>
          <p:cNvPr id="17" name="Title 1"/>
          <p:cNvSpPr>
            <a:spLocks noGrp="1"/>
          </p:cNvSpPr>
          <p:nvPr>
            <p:ph type="title" hasCustomPrompt="1"/>
          </p:nvPr>
        </p:nvSpPr>
        <p:spPr>
          <a:xfrm>
            <a:off x="2" y="483237"/>
            <a:ext cx="3271518" cy="457200"/>
          </a:xfrm>
          <a:solidFill>
            <a:srgbClr val="FDC125"/>
          </a:solidFill>
        </p:spPr>
        <p:txBody>
          <a:bodyPr>
            <a:noAutofit/>
          </a:bodyPr>
          <a:lstStyle>
            <a:lvl1pPr algn="l">
              <a:defRPr sz="2400" b="1" i="0" strike="noStrike" baseline="0">
                <a:solidFill>
                  <a:srgbClr val="FFFFFF"/>
                </a:solidFill>
                <a:latin typeface="Helvetica"/>
                <a:cs typeface="Helvetica"/>
              </a:defRPr>
            </a:lvl1pPr>
          </a:lstStyle>
          <a:p>
            <a:r>
              <a:rPr lang="en-US" dirty="0" smtClean="0"/>
              <a:t>“This is a quote slide</a:t>
            </a:r>
            <a:endParaRPr lang="en-US" dirty="0"/>
          </a:p>
        </p:txBody>
      </p:sp>
      <p:sp>
        <p:nvSpPr>
          <p:cNvPr id="24" name="Text Placeholder 23"/>
          <p:cNvSpPr>
            <a:spLocks noGrp="1"/>
          </p:cNvSpPr>
          <p:nvPr>
            <p:ph type="body" sz="quarter" idx="11" hasCustomPrompt="1"/>
          </p:nvPr>
        </p:nvSpPr>
        <p:spPr>
          <a:xfrm>
            <a:off x="1" y="1006159"/>
            <a:ext cx="3749040" cy="457200"/>
          </a:xfrm>
          <a:solidFill>
            <a:srgbClr val="FDC125"/>
          </a:solidFill>
        </p:spPr>
        <p:txBody>
          <a:bodyPr>
            <a:normAutofit/>
          </a:bodyPr>
          <a:lstStyle>
            <a:lvl1pPr marL="0" indent="0">
              <a:buNone/>
              <a:defRPr sz="2400" b="1" baseline="0">
                <a:solidFill>
                  <a:srgbClr val="FFFFFF"/>
                </a:solidFill>
              </a:defRPr>
            </a:lvl1pPr>
          </a:lstStyle>
          <a:p>
            <a:pPr lvl="0"/>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a:t>
            </a:r>
            <a:r>
              <a:rPr lang="en-US" dirty="0" err="1" smtClean="0"/>
              <a:t>diam</a:t>
            </a:r>
            <a:endParaRPr lang="en-US" dirty="0"/>
          </a:p>
        </p:txBody>
      </p:sp>
      <p:sp>
        <p:nvSpPr>
          <p:cNvPr id="28" name="Text Placeholder 27"/>
          <p:cNvSpPr>
            <a:spLocks noGrp="1"/>
          </p:cNvSpPr>
          <p:nvPr>
            <p:ph type="body" sz="quarter" idx="14" hasCustomPrompt="1"/>
          </p:nvPr>
        </p:nvSpPr>
        <p:spPr>
          <a:xfrm>
            <a:off x="1" y="1534478"/>
            <a:ext cx="3667760" cy="457200"/>
          </a:xfrm>
          <a:solidFill>
            <a:srgbClr val="FDC125"/>
          </a:solidFill>
        </p:spPr>
        <p:txBody>
          <a:bodyPr>
            <a:noAutofit/>
          </a:bodyPr>
          <a:lstStyle>
            <a:lvl1pPr marL="0" marR="0" indent="0" algn="l" defTabSz="457200" rtl="0" eaLnBrk="1" fontAlgn="auto" latinLnBrk="0" hangingPunct="1">
              <a:lnSpc>
                <a:spcPct val="100000"/>
              </a:lnSpc>
              <a:spcBef>
                <a:spcPts val="1200"/>
              </a:spcBef>
              <a:spcAft>
                <a:spcPts val="0"/>
              </a:spcAft>
              <a:buClrTx/>
              <a:buSzTx/>
              <a:buFont typeface="Arial"/>
              <a:buNone/>
              <a:tabLst/>
              <a:defRPr sz="2400" b="1" baseline="0">
                <a:solidFill>
                  <a:srgbClr val="FFFFFF"/>
                </a:solidFill>
                <a:latin typeface="Helvetica"/>
                <a:cs typeface="Helvetica"/>
              </a:defRPr>
            </a:lvl1pPr>
          </a:lstStyle>
          <a:p>
            <a:pPr marL="0" marR="0" lvl="0" indent="0" algn="l" defTabSz="457200" rtl="0" eaLnBrk="1" fontAlgn="auto" latinLnBrk="0" hangingPunct="1">
              <a:lnSpc>
                <a:spcPct val="100000"/>
              </a:lnSpc>
              <a:spcBef>
                <a:spcPts val="1200"/>
              </a:spcBef>
              <a:spcAft>
                <a:spcPts val="0"/>
              </a:spcAft>
              <a:buClrTx/>
              <a:buSzTx/>
              <a:buFont typeface="Arial"/>
              <a:buNone/>
              <a:tabLst/>
              <a:defRPr/>
            </a:pPr>
            <a:r>
              <a:rPr lang="en-US" dirty="0" err="1" smtClean="0"/>
              <a:t>dolore</a:t>
            </a:r>
            <a:r>
              <a:rPr lang="en-US" dirty="0" smtClean="0"/>
              <a:t> magna </a:t>
            </a:r>
            <a:r>
              <a:rPr lang="en-US" dirty="0" err="1" smtClean="0"/>
              <a:t>aliquam</a:t>
            </a:r>
            <a:r>
              <a:rPr lang="en-US" dirty="0" smtClean="0"/>
              <a:t>.”</a:t>
            </a:r>
            <a:endParaRPr lang="en-US" dirty="0"/>
          </a:p>
        </p:txBody>
      </p:sp>
      <p:sp>
        <p:nvSpPr>
          <p:cNvPr id="3" name="Text Placeholder 2"/>
          <p:cNvSpPr>
            <a:spLocks noGrp="1"/>
          </p:cNvSpPr>
          <p:nvPr>
            <p:ph type="body" sz="quarter" idx="15" hasCustomPrompt="1"/>
          </p:nvPr>
        </p:nvSpPr>
        <p:spPr>
          <a:xfrm>
            <a:off x="41274" y="2124075"/>
            <a:ext cx="3230245" cy="385763"/>
          </a:xfrm>
        </p:spPr>
        <p:txBody>
          <a:bodyPr/>
          <a:lstStyle>
            <a:lvl1pPr marL="0" indent="0">
              <a:buNone/>
              <a:defRPr sz="1200" b="0" i="1" baseline="0">
                <a:latin typeface="Helvetica"/>
                <a:cs typeface="Helvetica"/>
              </a:defRPr>
            </a:lvl1pPr>
          </a:lstStyle>
          <a:p>
            <a:pPr lvl="0"/>
            <a:r>
              <a:rPr lang="en-US" dirty="0" smtClean="0"/>
              <a:t>– Name, SUN homeowner since 2009</a:t>
            </a:r>
          </a:p>
        </p:txBody>
      </p:sp>
    </p:spTree>
    <p:extLst>
      <p:ext uri="{BB962C8B-B14F-4D97-AF65-F5344CB8AC3E}">
        <p14:creationId xmlns:p14="http://schemas.microsoft.com/office/powerpoint/2010/main" val="100347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and Stats">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0" y="0"/>
            <a:ext cx="9144000" cy="6858000"/>
          </a:xfrm>
          <a:solidFill>
            <a:schemeClr val="bg1">
              <a:lumMod val="95000"/>
            </a:schemeClr>
          </a:solidFill>
        </p:spPr>
        <p:txBody>
          <a:bodyPr anchor="ctr"/>
          <a:lstStyle>
            <a:lvl1pPr algn="ctr">
              <a:defRPr/>
            </a:lvl1pPr>
          </a:lstStyle>
          <a:p>
            <a:r>
              <a:rPr lang="en-US" dirty="0" smtClean="0"/>
              <a:t>Insert picture here</a:t>
            </a:r>
            <a:endParaRPr lang="en-US" dirty="0"/>
          </a:p>
        </p:txBody>
      </p:sp>
      <p:sp>
        <p:nvSpPr>
          <p:cNvPr id="15" name="Rectangle 14"/>
          <p:cNvSpPr/>
          <p:nvPr userDrawn="1"/>
        </p:nvSpPr>
        <p:spPr>
          <a:xfrm>
            <a:off x="0" y="4500880"/>
            <a:ext cx="9144000" cy="2356485"/>
          </a:xfrm>
          <a:prstGeom prst="rect">
            <a:avLst/>
          </a:prstGeom>
          <a:gradFill>
            <a:gsLst>
              <a:gs pos="0">
                <a:schemeClr val="tx1"/>
              </a:gs>
              <a:gs pos="100000">
                <a:schemeClr val="tx1">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7" hasCustomPrompt="1"/>
          </p:nvPr>
        </p:nvSpPr>
        <p:spPr>
          <a:xfrm>
            <a:off x="1523365" y="4877435"/>
            <a:ext cx="3068956" cy="1594486"/>
          </a:xfrm>
        </p:spPr>
        <p:txBody>
          <a:bodyPr/>
          <a:lstStyle>
            <a:lvl1pPr marL="0" indent="0">
              <a:buNone/>
              <a:defRPr sz="9600" b="0" i="0">
                <a:solidFill>
                  <a:schemeClr val="bg1"/>
                </a:solidFill>
                <a:latin typeface="Helvetica Light"/>
                <a:cs typeface="Helvetica Light"/>
              </a:defRPr>
            </a:lvl1pPr>
          </a:lstStyle>
          <a:p>
            <a:pPr lvl="0"/>
            <a:r>
              <a:rPr lang="en-US" dirty="0" smtClean="0"/>
              <a:t>53%</a:t>
            </a:r>
            <a:endParaRPr lang="en-US" dirty="0"/>
          </a:p>
        </p:txBody>
      </p:sp>
      <p:sp>
        <p:nvSpPr>
          <p:cNvPr id="7" name="Text Placeholder 6"/>
          <p:cNvSpPr>
            <a:spLocks noGrp="1"/>
          </p:cNvSpPr>
          <p:nvPr>
            <p:ph type="body" sz="quarter" idx="18" hasCustomPrompt="1"/>
          </p:nvPr>
        </p:nvSpPr>
        <p:spPr>
          <a:xfrm>
            <a:off x="4765040" y="4877753"/>
            <a:ext cx="3352800" cy="1593850"/>
          </a:xfrm>
        </p:spPr>
        <p:txBody>
          <a:bodyPr/>
          <a:lstStyle>
            <a:lvl1pPr marL="0" indent="0">
              <a:buNone/>
              <a:defRPr sz="9600" b="0" i="0">
                <a:solidFill>
                  <a:schemeClr val="bg1"/>
                </a:solidFill>
                <a:latin typeface="Helvetica Light"/>
                <a:cs typeface="Helvetica Light"/>
              </a:defRPr>
            </a:lvl1pPr>
          </a:lstStyle>
          <a:p>
            <a:pPr lvl="0"/>
            <a:r>
              <a:rPr lang="en-US" dirty="0" smtClean="0"/>
              <a:t>58%</a:t>
            </a:r>
            <a:endParaRPr lang="en-US" dirty="0"/>
          </a:p>
        </p:txBody>
      </p:sp>
      <p:sp>
        <p:nvSpPr>
          <p:cNvPr id="9" name="Text Placeholder 8"/>
          <p:cNvSpPr>
            <a:spLocks noGrp="1"/>
          </p:cNvSpPr>
          <p:nvPr>
            <p:ph type="body" sz="quarter" idx="19" hasCustomPrompt="1"/>
          </p:nvPr>
        </p:nvSpPr>
        <p:spPr>
          <a:xfrm>
            <a:off x="1523365" y="6247765"/>
            <a:ext cx="2591435" cy="609600"/>
          </a:xfrm>
        </p:spPr>
        <p:txBody>
          <a:bodyPr/>
          <a:lstStyle>
            <a:lvl1pPr marL="0" indent="0">
              <a:buNone/>
              <a:defRPr sz="1400" b="0" i="0">
                <a:solidFill>
                  <a:schemeClr val="bg1"/>
                </a:solidFill>
                <a:latin typeface="Helvetica Light"/>
                <a:cs typeface="Helvetica Light"/>
              </a:defRPr>
            </a:lvl1pPr>
            <a:lvl2pPr marL="40005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Monthly payment reduction</a:t>
            </a:r>
            <a:endParaRPr lang="en-US" dirty="0"/>
          </a:p>
        </p:txBody>
      </p:sp>
      <p:sp>
        <p:nvSpPr>
          <p:cNvPr id="13" name="Text Placeholder 8"/>
          <p:cNvSpPr>
            <a:spLocks noGrp="1"/>
          </p:cNvSpPr>
          <p:nvPr>
            <p:ph type="body" sz="quarter" idx="20" hasCustomPrompt="1"/>
          </p:nvPr>
        </p:nvSpPr>
        <p:spPr>
          <a:xfrm>
            <a:off x="4765040" y="6247765"/>
            <a:ext cx="2591435" cy="609600"/>
          </a:xfrm>
        </p:spPr>
        <p:txBody>
          <a:bodyPr/>
          <a:lstStyle>
            <a:lvl1pPr marL="0" indent="0">
              <a:buNone/>
              <a:defRPr sz="1400" b="0" i="0" baseline="0">
                <a:solidFill>
                  <a:schemeClr val="bg1"/>
                </a:solidFill>
                <a:latin typeface="Helvetica Light"/>
                <a:cs typeface="Helvetica Light"/>
              </a:defRPr>
            </a:lvl1pPr>
            <a:lvl2pPr marL="40005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Principle balance reduction</a:t>
            </a:r>
            <a:endParaRPr lang="en-US" dirty="0"/>
          </a:p>
        </p:txBody>
      </p:sp>
    </p:spTree>
    <p:extLst>
      <p:ext uri="{BB962C8B-B14F-4D97-AF65-F5344CB8AC3E}">
        <p14:creationId xmlns:p14="http://schemas.microsoft.com/office/powerpoint/2010/main" val="184317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87998"/>
            <a:ext cx="8229600" cy="609282"/>
          </a:xfrm>
          <a:prstGeom prst="rect">
            <a:avLst/>
          </a:prstGeom>
          <a:noFill/>
        </p:spPr>
        <p:txBody>
          <a:bodyPr vert="horz" lIns="91440" tIns="45720" rIns="91440" bIns="45720" rtlCol="0" anchor="ctr">
            <a:noAutofit/>
          </a:bodyPr>
          <a:lstStyle/>
          <a:p>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marL="342900" indent="-342900" algn="l">
              <a:spcBef>
                <a:spcPts val="1200"/>
              </a:spcBef>
              <a:buFont typeface="Arial"/>
              <a:buChar char="•"/>
            </a:pPr>
            <a:r>
              <a:rPr lang="en-US" sz="2000" dirty="0" smtClean="0">
                <a:solidFill>
                  <a:schemeClr val="tx1">
                    <a:lumMod val="65000"/>
                    <a:lumOff val="35000"/>
                  </a:schemeClr>
                </a:solidFill>
                <a:latin typeface="Helvetica Light"/>
                <a:cs typeface="Helvetica Light"/>
              </a:rPr>
              <a:t>Bullet point 1</a:t>
            </a:r>
          </a:p>
          <a:p>
            <a:pPr lvl="1" indent="-342900">
              <a:spcBef>
                <a:spcPts val="1200"/>
              </a:spcBef>
              <a:buFont typeface="Arial"/>
              <a:buChar char="•"/>
            </a:pPr>
            <a:r>
              <a:rPr lang="en-US" sz="1600" dirty="0" err="1" smtClean="0">
                <a:solidFill>
                  <a:schemeClr val="tx1">
                    <a:lumMod val="65000"/>
                    <a:lumOff val="35000"/>
                  </a:schemeClr>
                </a:solidFill>
                <a:latin typeface="Helvetica Light"/>
                <a:cs typeface="Helvetica Light"/>
              </a:rPr>
              <a:t>Lorem</a:t>
            </a:r>
            <a:r>
              <a:rPr lang="en-US" sz="1600" dirty="0" smtClean="0">
                <a:solidFill>
                  <a:schemeClr val="tx1">
                    <a:lumMod val="65000"/>
                    <a:lumOff val="35000"/>
                  </a:schemeClr>
                </a:solidFill>
                <a:latin typeface="Helvetica Light"/>
                <a:cs typeface="Helvetica Light"/>
              </a:rPr>
              <a:t> </a:t>
            </a:r>
            <a:r>
              <a:rPr lang="en-US" sz="1600" dirty="0" err="1" smtClean="0">
                <a:solidFill>
                  <a:schemeClr val="tx1">
                    <a:lumMod val="65000"/>
                    <a:lumOff val="35000"/>
                  </a:schemeClr>
                </a:solidFill>
                <a:latin typeface="Helvetica Light"/>
                <a:cs typeface="Helvetica Light"/>
              </a:rPr>
              <a:t>ipsum</a:t>
            </a:r>
            <a:r>
              <a:rPr lang="en-US" sz="1600" dirty="0" smtClean="0">
                <a:solidFill>
                  <a:schemeClr val="tx1">
                    <a:lumMod val="65000"/>
                    <a:lumOff val="35000"/>
                  </a:schemeClr>
                </a:solidFill>
                <a:latin typeface="Helvetica Light"/>
                <a:cs typeface="Helvetica Light"/>
              </a:rPr>
              <a:t> dolor sit </a:t>
            </a:r>
            <a:r>
              <a:rPr lang="en-US" sz="1600" dirty="0" err="1" smtClean="0">
                <a:solidFill>
                  <a:schemeClr val="tx1">
                    <a:lumMod val="65000"/>
                    <a:lumOff val="35000"/>
                  </a:schemeClr>
                </a:solidFill>
                <a:latin typeface="Helvetica Light"/>
                <a:cs typeface="Helvetica Light"/>
              </a:rPr>
              <a:t>amet</a:t>
            </a:r>
            <a:endParaRPr lang="en-US" sz="1600" dirty="0" smtClean="0">
              <a:solidFill>
                <a:schemeClr val="tx1">
                  <a:lumMod val="65000"/>
                  <a:lumOff val="35000"/>
                </a:schemeClr>
              </a:solidFill>
              <a:latin typeface="Helvetica Light"/>
              <a:cs typeface="Helvetica Light"/>
            </a:endParaRPr>
          </a:p>
          <a:p>
            <a:pPr lvl="2" indent="-342900">
              <a:spcBef>
                <a:spcPts val="1200"/>
              </a:spcBef>
            </a:pPr>
            <a:r>
              <a:rPr lang="en-US" sz="1200" dirty="0" err="1" smtClean="0">
                <a:solidFill>
                  <a:schemeClr val="tx1">
                    <a:lumMod val="65000"/>
                    <a:lumOff val="35000"/>
                  </a:schemeClr>
                </a:solidFill>
                <a:latin typeface="Helvetica Light"/>
                <a:cs typeface="Helvetica Light"/>
              </a:rPr>
              <a:t>Lorem</a:t>
            </a:r>
            <a:r>
              <a:rPr lang="en-US" sz="1200" dirty="0" smtClean="0">
                <a:solidFill>
                  <a:schemeClr val="tx1">
                    <a:lumMod val="65000"/>
                    <a:lumOff val="35000"/>
                  </a:schemeClr>
                </a:solidFill>
                <a:latin typeface="Helvetica Light"/>
                <a:cs typeface="Helvetica Light"/>
              </a:rPr>
              <a:t> </a:t>
            </a:r>
            <a:r>
              <a:rPr lang="en-US" sz="1200" dirty="0" err="1" smtClean="0">
                <a:solidFill>
                  <a:schemeClr val="tx1">
                    <a:lumMod val="65000"/>
                    <a:lumOff val="35000"/>
                  </a:schemeClr>
                </a:solidFill>
                <a:latin typeface="Helvetica Light"/>
                <a:cs typeface="Helvetica Light"/>
              </a:rPr>
              <a:t>ipsum</a:t>
            </a:r>
            <a:r>
              <a:rPr lang="en-US" sz="1200" dirty="0" smtClean="0">
                <a:solidFill>
                  <a:schemeClr val="tx1">
                    <a:lumMod val="65000"/>
                    <a:lumOff val="35000"/>
                  </a:schemeClr>
                </a:solidFill>
                <a:latin typeface="Helvetica Light"/>
                <a:cs typeface="Helvetica Light"/>
              </a:rPr>
              <a:t> Dolor sit </a:t>
            </a:r>
            <a:r>
              <a:rPr lang="en-US" sz="1200" dirty="0" err="1" smtClean="0">
                <a:solidFill>
                  <a:schemeClr val="tx1">
                    <a:lumMod val="65000"/>
                    <a:lumOff val="35000"/>
                  </a:schemeClr>
                </a:solidFill>
                <a:latin typeface="Helvetica Light"/>
                <a:cs typeface="Helvetica Light"/>
              </a:rPr>
              <a:t>amet</a:t>
            </a:r>
            <a:endParaRPr lang="en-US" sz="1200" dirty="0" smtClean="0">
              <a:solidFill>
                <a:schemeClr val="tx1">
                  <a:lumMod val="65000"/>
                  <a:lumOff val="35000"/>
                </a:schemeClr>
              </a:solidFill>
              <a:latin typeface="Helvetica Light"/>
              <a:cs typeface="Helvetica Light"/>
            </a:endParaRPr>
          </a:p>
          <a:p>
            <a:pPr>
              <a:spcBef>
                <a:spcPts val="1200"/>
              </a:spcBef>
            </a:pPr>
            <a:r>
              <a:rPr lang="en-US" sz="2000" dirty="0" smtClean="0">
                <a:solidFill>
                  <a:schemeClr val="tx1">
                    <a:lumMod val="65000"/>
                    <a:lumOff val="35000"/>
                  </a:schemeClr>
                </a:solidFill>
                <a:latin typeface="Helvetica Light"/>
                <a:cs typeface="Helvetica Light"/>
              </a:rPr>
              <a:t>Bullet point 2</a:t>
            </a:r>
          </a:p>
          <a:p>
            <a:pPr>
              <a:spcBef>
                <a:spcPts val="1200"/>
              </a:spcBef>
            </a:pPr>
            <a:r>
              <a:rPr lang="en-US" sz="2000" dirty="0" smtClean="0">
                <a:solidFill>
                  <a:schemeClr val="tx1">
                    <a:lumMod val="65000"/>
                    <a:lumOff val="35000"/>
                  </a:schemeClr>
                </a:solidFill>
                <a:latin typeface="Helvetica Light"/>
                <a:cs typeface="Helvetica Light"/>
              </a:rPr>
              <a:t>Bullet point 3</a:t>
            </a:r>
          </a:p>
          <a:p>
            <a:pPr marL="342900" indent="-342900" algn="l">
              <a:spcBef>
                <a:spcPts val="1200"/>
              </a:spcBef>
              <a:buFont typeface="Arial"/>
              <a:buChar char="•"/>
            </a:pPr>
            <a:endParaRPr lang="en-US" sz="2000" dirty="0" smtClean="0">
              <a:solidFill>
                <a:schemeClr val="tx1">
                  <a:lumMod val="65000"/>
                  <a:lumOff val="35000"/>
                </a:schemeClr>
              </a:solidFill>
              <a:latin typeface="Helvetica Light"/>
              <a:cs typeface="Helvetica Light"/>
            </a:endParaRPr>
          </a:p>
        </p:txBody>
      </p:sp>
    </p:spTree>
    <p:extLst>
      <p:ext uri="{BB962C8B-B14F-4D97-AF65-F5344CB8AC3E}">
        <p14:creationId xmlns:p14="http://schemas.microsoft.com/office/powerpoint/2010/main" val="403378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8" r:id="rId7"/>
    <p:sldLayoutId id="2147483656" r:id="rId8"/>
    <p:sldLayoutId id="2147483657" r:id="rId9"/>
    <p:sldLayoutId id="2147483659" r:id="rId10"/>
  </p:sldLayoutIdLst>
  <p:txStyles>
    <p:titleStyle>
      <a:lvl1pPr algn="l" defTabSz="457200" rtl="0" eaLnBrk="1" latinLnBrk="0" hangingPunct="1">
        <a:spcBef>
          <a:spcPct val="0"/>
        </a:spcBef>
        <a:buNone/>
        <a:defRPr sz="3200" b="0" i="0" kern="1200">
          <a:solidFill>
            <a:srgbClr val="00B0BD"/>
          </a:solidFill>
          <a:latin typeface="Helvetica Light"/>
          <a:ea typeface="+mj-ea"/>
          <a:cs typeface="Helvetica Light"/>
        </a:defRPr>
      </a:lvl1pPr>
    </p:titleStyle>
    <p:bodyStyle>
      <a:lvl1pPr marL="342900" indent="-342900" algn="l" defTabSz="457200" rtl="0" eaLnBrk="1" latinLnBrk="0" hangingPunct="1">
        <a:spcBef>
          <a:spcPts val="1200"/>
        </a:spcBef>
        <a:buFont typeface="Arial"/>
        <a:buChar char="•"/>
        <a:defRPr sz="3200" kern="1200">
          <a:solidFill>
            <a:schemeClr val="tx1"/>
          </a:solidFill>
          <a:latin typeface="Arial"/>
          <a:ea typeface="+mn-ea"/>
          <a:cs typeface="Arial"/>
        </a:defRPr>
      </a:lvl1pPr>
      <a:lvl2pPr marL="742950" indent="-342900" algn="l" defTabSz="457200" rtl="0" eaLnBrk="1" latinLnBrk="0" hangingPunct="1">
        <a:spcBef>
          <a:spcPts val="12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www.mass.gov/eea/docs/doer/renewables/final-net-metering-and-solar-task-force-report.pdf"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mailto:erochon@bostoncommunitycapital.org" TargetMode="External"/><Relationship Id="rId2" Type="http://schemas.openxmlformats.org/officeDocument/2006/relationships/hyperlink" Target="http://www.solarisworking.org/" TargetMode="Externa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http://acadiacenter.org/document/value-of-solar-massachusetts/"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malegislature.gov/Laws/GeneralLaws/PartI/TitleXXII/Chapter164/Section139"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www.massaca.org/"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app.massaca.org/allocationreport/report.aspx"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0471" y="1720972"/>
            <a:ext cx="5567680" cy="1259204"/>
          </a:xfrm>
        </p:spPr>
        <p:txBody>
          <a:bodyPr/>
          <a:lstStyle/>
          <a:p>
            <a:r>
              <a:rPr lang="en-US" sz="4000" dirty="0" smtClean="0"/>
              <a:t>Solar debrief</a:t>
            </a:r>
            <a:endParaRPr lang="en-US" sz="4000" dirty="0"/>
          </a:p>
        </p:txBody>
      </p:sp>
      <p:sp>
        <p:nvSpPr>
          <p:cNvPr id="3" name="Text Placeholder 2"/>
          <p:cNvSpPr>
            <a:spLocks noGrp="1"/>
          </p:cNvSpPr>
          <p:nvPr>
            <p:ph type="body" sz="quarter" idx="11"/>
          </p:nvPr>
        </p:nvSpPr>
        <p:spPr>
          <a:xfrm>
            <a:off x="1048296" y="2503006"/>
            <a:ext cx="3983355" cy="711200"/>
          </a:xfrm>
        </p:spPr>
        <p:txBody>
          <a:bodyPr/>
          <a:lstStyle/>
          <a:p>
            <a:r>
              <a:rPr lang="en-US" dirty="0" smtClean="0"/>
              <a:t>May </a:t>
            </a:r>
            <a:r>
              <a:rPr lang="en-US" dirty="0" smtClean="0"/>
              <a:t>11, </a:t>
            </a:r>
            <a:r>
              <a:rPr lang="en-US" dirty="0" smtClean="0"/>
              <a:t>2015</a:t>
            </a:r>
            <a:endParaRPr lang="en-US" dirty="0"/>
          </a:p>
        </p:txBody>
      </p:sp>
    </p:spTree>
    <p:extLst>
      <p:ext uri="{BB962C8B-B14F-4D97-AF65-F5344CB8AC3E}">
        <p14:creationId xmlns:p14="http://schemas.microsoft.com/office/powerpoint/2010/main" val="2309347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9" y="533718"/>
            <a:ext cx="8609610" cy="858202"/>
          </a:xfrm>
        </p:spPr>
        <p:txBody>
          <a:bodyPr/>
          <a:lstStyle/>
          <a:p>
            <a:r>
              <a:rPr lang="en-US" b="1" dirty="0" smtClean="0">
                <a:solidFill>
                  <a:schemeClr val="accent3">
                    <a:lumMod val="75000"/>
                  </a:schemeClr>
                </a:solidFill>
              </a:rPr>
              <a:t>Net Metering and Solar Task Force</a:t>
            </a:r>
            <a:endParaRPr lang="en-US" b="1" dirty="0">
              <a:solidFill>
                <a:schemeClr val="accent3">
                  <a:lumMod val="75000"/>
                </a:schemeClr>
              </a:solidFill>
            </a:endParaRPr>
          </a:p>
        </p:txBody>
      </p:sp>
      <p:sp>
        <p:nvSpPr>
          <p:cNvPr id="7" name="Content Placeholder 1"/>
          <p:cNvSpPr>
            <a:spLocks noGrp="1"/>
          </p:cNvSpPr>
          <p:nvPr>
            <p:ph idx="1"/>
          </p:nvPr>
        </p:nvSpPr>
        <p:spPr>
          <a:xfrm>
            <a:off x="445326" y="1708150"/>
            <a:ext cx="8591796" cy="4431393"/>
          </a:xfrm>
        </p:spPr>
        <p:txBody>
          <a:bodyPr/>
          <a:lstStyle/>
          <a:p>
            <a:r>
              <a:rPr lang="en-US" dirty="0" smtClean="0"/>
              <a:t>How did we get here?</a:t>
            </a:r>
          </a:p>
          <a:p>
            <a:pPr lvl="1"/>
            <a:r>
              <a:rPr lang="en-US" sz="2400" dirty="0" smtClean="0"/>
              <a:t>Outcome of failed attempt to pass H. 4185 in 2014</a:t>
            </a:r>
          </a:p>
          <a:p>
            <a:pPr lvl="0"/>
            <a:r>
              <a:rPr lang="en-US" dirty="0" smtClean="0"/>
              <a:t>Task Force scope, per enabling legislation:</a:t>
            </a:r>
            <a:endParaRPr lang="en-US" dirty="0" smtClean="0"/>
          </a:p>
          <a:p>
            <a:pPr marL="0" lvl="0" indent="0" algn="ctr">
              <a:buNone/>
            </a:pPr>
            <a:r>
              <a:rPr lang="en-US" sz="2000" dirty="0" smtClean="0"/>
              <a:t>“[</a:t>
            </a:r>
            <a:r>
              <a:rPr lang="en-US" sz="2000" dirty="0"/>
              <a:t>A]</a:t>
            </a:r>
            <a:r>
              <a:rPr lang="en-US" sz="2000" dirty="0" err="1"/>
              <a:t>ssess</a:t>
            </a:r>
            <a:r>
              <a:rPr lang="en-US" sz="2000" dirty="0"/>
              <a:t> and report to the legislature on the </a:t>
            </a:r>
            <a:r>
              <a:rPr lang="en-US" sz="2000" b="1" dirty="0">
                <a:solidFill>
                  <a:srgbClr val="00B0BD"/>
                </a:solidFill>
              </a:rPr>
              <a:t>costs and benefits of the existing net metering framework</a:t>
            </a:r>
            <a:r>
              <a:rPr lang="en-US" sz="2000" dirty="0"/>
              <a:t> from the perspectives of the customer-generator, non-participating ratepayers and the citizens of the commonwealth at </a:t>
            </a:r>
            <a:r>
              <a:rPr lang="en-US" sz="2000" dirty="0">
                <a:solidFill>
                  <a:srgbClr val="00B0BD"/>
                </a:solidFill>
              </a:rPr>
              <a:t>large…</a:t>
            </a:r>
            <a:r>
              <a:rPr lang="en-US" sz="2000" b="1" dirty="0">
                <a:solidFill>
                  <a:srgbClr val="00B0BD"/>
                </a:solidFill>
              </a:rPr>
              <a:t>review incentive programs offered in other states</a:t>
            </a:r>
            <a:r>
              <a:rPr lang="en-US" sz="2000" dirty="0"/>
              <a:t>…and … include in its findings an </a:t>
            </a:r>
            <a:r>
              <a:rPr lang="en-US" sz="2000" b="1" dirty="0">
                <a:solidFill>
                  <a:srgbClr val="00B0BD"/>
                </a:solidFill>
              </a:rPr>
              <a:t>analysis on the impact of a minimum bill</a:t>
            </a:r>
            <a:r>
              <a:rPr lang="en-US" sz="2000" dirty="0"/>
              <a:t>, paid by all ratepayers in all rate </a:t>
            </a:r>
            <a:r>
              <a:rPr lang="en-US" sz="2000" dirty="0" smtClean="0"/>
              <a:t>classes, as </a:t>
            </a:r>
            <a:r>
              <a:rPr lang="en-US" sz="2000" dirty="0"/>
              <a:t>a mechanism to support a reliable electric distribution system</a:t>
            </a:r>
            <a:r>
              <a:rPr lang="en-US" sz="2000" dirty="0" smtClean="0"/>
              <a:t>.”</a:t>
            </a:r>
            <a:r>
              <a:rPr lang="en-US" sz="2000" dirty="0"/>
              <a:t> </a:t>
            </a:r>
          </a:p>
          <a:p>
            <a:endParaRPr lang="en-US" dirty="0" smtClean="0"/>
          </a:p>
        </p:txBody>
      </p:sp>
    </p:spTree>
    <p:extLst>
      <p:ext uri="{BB962C8B-B14F-4D97-AF65-F5344CB8AC3E}">
        <p14:creationId xmlns:p14="http://schemas.microsoft.com/office/powerpoint/2010/main" val="1227579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75000"/>
                  </a:schemeClr>
                </a:solidFill>
              </a:rPr>
              <a:t>Task Force Members</a:t>
            </a:r>
            <a:endParaRPr lang="en-US" b="1" dirty="0">
              <a:solidFill>
                <a:schemeClr val="accent3">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56132623"/>
              </p:ext>
            </p:extLst>
          </p:nvPr>
        </p:nvGraphicFramePr>
        <p:xfrm>
          <a:off x="587829" y="1056461"/>
          <a:ext cx="5991101" cy="5268413"/>
        </p:xfrm>
        <a:graphic>
          <a:graphicData uri="http://schemas.openxmlformats.org/drawingml/2006/table">
            <a:tbl>
              <a:tblPr firstRow="1" firstCol="1" bandRow="1">
                <a:tableStyleId>{5C22544A-7EE6-4342-B048-85BDC9FD1C3A}</a:tableStyleId>
              </a:tblPr>
              <a:tblGrid>
                <a:gridCol w="5991101"/>
              </a:tblGrid>
              <a:tr h="0">
                <a:tc>
                  <a:txBody>
                    <a:bodyPr/>
                    <a:lstStyle/>
                    <a:p>
                      <a:pPr marL="0" marR="0" algn="ctr">
                        <a:lnSpc>
                          <a:spcPct val="115000"/>
                        </a:lnSpc>
                        <a:spcBef>
                          <a:spcPts val="0"/>
                        </a:spcBef>
                        <a:spcAft>
                          <a:spcPts val="0"/>
                        </a:spcAft>
                      </a:pP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Dan Burgess, DOER Commissioner; Task Force Co-Chair</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Angie O'Connor, DPU Chair; Task Force Co-Chair</a:t>
                      </a:r>
                      <a:endParaRPr lang="en-US" sz="1200" dirty="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Benjamin B. Downing, Senator</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Brian S. Dempsey, Representative </a:t>
                      </a:r>
                      <a:endParaRPr lang="en-US" sz="1200" dirty="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Eric J. </a:t>
                      </a:r>
                      <a:r>
                        <a:rPr lang="en-US" sz="1200" dirty="0" err="1">
                          <a:solidFill>
                            <a:schemeClr val="tx1"/>
                          </a:solidFill>
                          <a:effectLst/>
                          <a:latin typeface="Arial" panose="020B0604020202020204" pitchFamily="34" charset="0"/>
                          <a:cs typeface="Arial" panose="020B0604020202020204" pitchFamily="34" charset="0"/>
                        </a:rPr>
                        <a:t>Krathwohl</a:t>
                      </a:r>
                      <a:r>
                        <a:rPr lang="en-US" sz="1200" dirty="0">
                          <a:solidFill>
                            <a:schemeClr val="tx1"/>
                          </a:solidFill>
                          <a:effectLst/>
                          <a:latin typeface="Arial" panose="020B0604020202020204" pitchFamily="34" charset="0"/>
                          <a:cs typeface="Arial" panose="020B0604020202020204" pitchFamily="34" charset="0"/>
                        </a:rPr>
                        <a:t>, Rich May, P.C</a:t>
                      </a:r>
                      <a:r>
                        <a:rPr lang="en-US" sz="1200" dirty="0" smtClean="0">
                          <a:solidFill>
                            <a:schemeClr val="tx1"/>
                          </a:solidFill>
                          <a:effectLst/>
                          <a:latin typeface="Arial" panose="020B0604020202020204" pitchFamily="34" charset="0"/>
                          <a:cs typeface="Arial" panose="020B0604020202020204" pitchFamily="34" charset="0"/>
                        </a:rPr>
                        <a:t>., Republican appointee</a:t>
                      </a:r>
                      <a:endParaRPr lang="en-US" sz="1200" dirty="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Liam </a:t>
                      </a:r>
                      <a:r>
                        <a:rPr lang="en-US" sz="1200" dirty="0" smtClean="0">
                          <a:solidFill>
                            <a:schemeClr val="tx1"/>
                          </a:solidFill>
                          <a:effectLst/>
                          <a:latin typeface="Arial" panose="020B0604020202020204" pitchFamily="34" charset="0"/>
                          <a:cs typeface="Arial" panose="020B0604020202020204" pitchFamily="34" charset="0"/>
                        </a:rPr>
                        <a:t>Holland, Republican appointee</a:t>
                      </a:r>
                      <a:endParaRPr lang="en-US" sz="1200" dirty="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Paul Brennan, Attorney General’s Office</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David Colton, Easton Town Administrator</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Robert Rio, Associated Industries of Massachusetts</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Charles Harak, National Consumer Law Center</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William Stillinger, SEBANE</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Fred Zalcman, SunEdison and Solar Energy Industries Association</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Janet Besser, New England Clean Energy Council</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a:solidFill>
                            <a:schemeClr val="tx1"/>
                          </a:solidFill>
                          <a:effectLst/>
                          <a:latin typeface="Arial" panose="020B0604020202020204" pitchFamily="34" charset="0"/>
                          <a:cs typeface="Arial" panose="020B0604020202020204" pitchFamily="34" charset="0"/>
                        </a:rPr>
                        <a:t>Geoff Chapin, Next Step Living</a:t>
                      </a:r>
                      <a:endParaRPr lang="en-US" sz="120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Lisa </a:t>
                      </a:r>
                      <a:r>
                        <a:rPr lang="en-US" sz="1200" dirty="0" err="1">
                          <a:solidFill>
                            <a:schemeClr val="tx1"/>
                          </a:solidFill>
                          <a:effectLst/>
                          <a:latin typeface="Arial" panose="020B0604020202020204" pitchFamily="34" charset="0"/>
                          <a:cs typeface="Arial" panose="020B0604020202020204" pitchFamily="34" charset="0"/>
                        </a:rPr>
                        <a:t>Podgurski</a:t>
                      </a:r>
                      <a:r>
                        <a:rPr lang="en-US" sz="1200" dirty="0">
                          <a:solidFill>
                            <a:schemeClr val="tx1"/>
                          </a:solidFill>
                          <a:effectLst/>
                          <a:latin typeface="Arial" panose="020B0604020202020204" pitchFamily="34" charset="0"/>
                          <a:cs typeface="Arial" panose="020B0604020202020204" pitchFamily="34" charset="0"/>
                        </a:rPr>
                        <a:t>, International Brotherhood of Electrical Workers Local 103</a:t>
                      </a:r>
                      <a:endParaRPr lang="en-US" sz="1200" dirty="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Camilo Serna, </a:t>
                      </a:r>
                      <a:r>
                        <a:rPr lang="en-US" sz="1200" dirty="0" err="1">
                          <a:solidFill>
                            <a:schemeClr val="tx1"/>
                          </a:solidFill>
                          <a:effectLst/>
                          <a:latin typeface="Arial" panose="020B0604020202020204" pitchFamily="34" charset="0"/>
                          <a:cs typeface="Arial" panose="020B0604020202020204" pitchFamily="34" charset="0"/>
                        </a:rPr>
                        <a:t>Eversource</a:t>
                      </a:r>
                      <a:endParaRPr lang="en-US" sz="1200" dirty="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r h="0">
                <a:tc>
                  <a:txBody>
                    <a:bodyPr/>
                    <a:lstStyle/>
                    <a:p>
                      <a:pPr marL="0" marR="0" algn="l">
                        <a:lnSpc>
                          <a:spcPct val="115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Amy Rabinowitz, National Grid</a:t>
                      </a:r>
                      <a:endParaRPr lang="en-US" sz="1200" dirty="0">
                        <a:solidFill>
                          <a:schemeClr val="tx1"/>
                        </a:solidFill>
                        <a:effectLst/>
                        <a:latin typeface="Arial" panose="020B0604020202020204" pitchFamily="34" charset="0"/>
                        <a:ea typeface="Calibri"/>
                        <a:cs typeface="Arial" panose="020B0604020202020204" pitchFamily="34" charset="0"/>
                      </a:endParaRPr>
                    </a:p>
                  </a:txBody>
                  <a:tcPr marL="45720" marR="45720" anchor="ctr">
                    <a:solidFill>
                      <a:schemeClr val="bg1"/>
                    </a:solidFill>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930" y="533718"/>
            <a:ext cx="2143125" cy="2143125"/>
          </a:xfrm>
          <a:prstGeom prst="rect">
            <a:avLst/>
          </a:prstGeom>
        </p:spPr>
      </p:pic>
    </p:spTree>
    <p:extLst>
      <p:ext uri="{BB962C8B-B14F-4D97-AF65-F5344CB8AC3E}">
        <p14:creationId xmlns:p14="http://schemas.microsoft.com/office/powerpoint/2010/main" val="3562905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chemeClr val="accent3">
                    <a:lumMod val="75000"/>
                  </a:schemeClr>
                </a:solidFill>
              </a:rPr>
              <a:t>Task Force Report</a:t>
            </a:r>
            <a:endParaRPr lang="en-US" b="1" dirty="0">
              <a:solidFill>
                <a:schemeClr val="accent3">
                  <a:lumMod val="75000"/>
                </a:schemeClr>
              </a:solidFill>
            </a:endParaRPr>
          </a:p>
        </p:txBody>
      </p:sp>
      <p:sp>
        <p:nvSpPr>
          <p:cNvPr id="2" name="Content Placeholder 1"/>
          <p:cNvSpPr>
            <a:spLocks noGrp="1"/>
          </p:cNvSpPr>
          <p:nvPr>
            <p:ph idx="1"/>
          </p:nvPr>
        </p:nvSpPr>
        <p:spPr>
          <a:xfrm>
            <a:off x="457200" y="1505404"/>
            <a:ext cx="8229600" cy="4070061"/>
          </a:xfrm>
        </p:spPr>
        <p:txBody>
          <a:bodyPr/>
          <a:lstStyle/>
          <a:p>
            <a:r>
              <a:rPr lang="en-US" dirty="0" smtClean="0"/>
              <a:t>Final report about 400 pages, 24 MB</a:t>
            </a:r>
          </a:p>
          <a:p>
            <a:pPr lvl="1"/>
            <a:r>
              <a:rPr lang="en-US" dirty="0" smtClean="0"/>
              <a:t>Available </a:t>
            </a:r>
            <a:r>
              <a:rPr lang="en-US" dirty="0" smtClean="0">
                <a:hlinkClick r:id="rId2"/>
              </a:rPr>
              <a:t>here</a:t>
            </a:r>
            <a:r>
              <a:rPr lang="en-US" dirty="0" smtClean="0"/>
              <a:t>.</a:t>
            </a:r>
          </a:p>
          <a:p>
            <a:r>
              <a:rPr lang="en-US" dirty="0" smtClean="0"/>
              <a:t>Includes </a:t>
            </a:r>
            <a:r>
              <a:rPr lang="en-US" dirty="0" smtClean="0">
                <a:solidFill>
                  <a:srgbClr val="00B0BD"/>
                </a:solidFill>
              </a:rPr>
              <a:t>policy recommendations</a:t>
            </a:r>
            <a:r>
              <a:rPr lang="en-US" dirty="0" smtClean="0"/>
              <a:t>, individual statements, </a:t>
            </a:r>
            <a:r>
              <a:rPr lang="en-US" dirty="0" smtClean="0">
                <a:solidFill>
                  <a:srgbClr val="00B0BD"/>
                </a:solidFill>
              </a:rPr>
              <a:t>consultant reports</a:t>
            </a:r>
            <a:r>
              <a:rPr lang="en-US" dirty="0" smtClean="0"/>
              <a:t>, stakeholder interviews, model assumptions, utility data requests and responses, PPT presentations, etc. </a:t>
            </a:r>
            <a:endParaRPr lang="en-US" dirty="0"/>
          </a:p>
        </p:txBody>
      </p:sp>
    </p:spTree>
    <p:extLst>
      <p:ext uri="{BB962C8B-B14F-4D97-AF65-F5344CB8AC3E}">
        <p14:creationId xmlns:p14="http://schemas.microsoft.com/office/powerpoint/2010/main" val="3127176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Consultant team given six separate tasks:	</a:t>
            </a:r>
          </a:p>
          <a:p>
            <a:pPr marL="914400" lvl="1" indent="-514350">
              <a:buAutoNum type="arabicPeriod"/>
            </a:pPr>
            <a:r>
              <a:rPr lang="en-US" sz="2400" dirty="0" smtClean="0"/>
              <a:t>Interview TF Members and other stakeholders</a:t>
            </a:r>
          </a:p>
          <a:p>
            <a:pPr marL="914400" lvl="1" indent="-514350">
              <a:buAutoNum type="arabicPeriod"/>
            </a:pPr>
            <a:r>
              <a:rPr lang="en-US" sz="2400" dirty="0" smtClean="0"/>
              <a:t>Review solar incentive programs in other </a:t>
            </a:r>
            <a:r>
              <a:rPr lang="en-US" sz="2400" dirty="0" smtClean="0"/>
              <a:t>states</a:t>
            </a:r>
          </a:p>
          <a:p>
            <a:pPr marL="914400" lvl="1" indent="-514350">
              <a:buAutoNum type="arabicPeriod"/>
            </a:pPr>
            <a:r>
              <a:rPr lang="en-US" sz="2400" dirty="0" smtClean="0"/>
              <a:t>Review development of solar in states without solar incentives</a:t>
            </a:r>
            <a:endParaRPr lang="en-US" sz="2400" dirty="0" smtClean="0"/>
          </a:p>
          <a:p>
            <a:pPr marL="914400" lvl="1" indent="-514350">
              <a:buAutoNum type="arabicPeriod"/>
            </a:pPr>
            <a:r>
              <a:rPr lang="en-US" sz="2400" dirty="0" smtClean="0"/>
              <a:t>Analyze cost and benefits of solar policies in MA</a:t>
            </a:r>
          </a:p>
          <a:p>
            <a:pPr marL="914400" lvl="1" indent="-514350">
              <a:buAutoNum type="arabicPeriod"/>
            </a:pPr>
            <a:r>
              <a:rPr lang="en-US" sz="2400" dirty="0" smtClean="0"/>
              <a:t>Model cost and benefits of policy options to get to 1600 MW and beyond</a:t>
            </a:r>
          </a:p>
          <a:p>
            <a:pPr marL="914400" lvl="1" indent="-514350">
              <a:buAutoNum type="arabicPeriod"/>
            </a:pPr>
            <a:r>
              <a:rPr lang="en-US" sz="2400" dirty="0" smtClean="0"/>
              <a:t>Minimum bill survey and analysis</a:t>
            </a:r>
          </a:p>
        </p:txBody>
      </p:sp>
      <p:sp>
        <p:nvSpPr>
          <p:cNvPr id="3" name="Title 2"/>
          <p:cNvSpPr>
            <a:spLocks noGrp="1"/>
          </p:cNvSpPr>
          <p:nvPr>
            <p:ph type="title"/>
          </p:nvPr>
        </p:nvSpPr>
        <p:spPr/>
        <p:txBody>
          <a:bodyPr/>
          <a:lstStyle/>
          <a:p>
            <a:r>
              <a:rPr lang="en-US" b="1" dirty="0" smtClean="0">
                <a:solidFill>
                  <a:srgbClr val="00979B"/>
                </a:solidFill>
              </a:rPr>
              <a:t>Consultant </a:t>
            </a:r>
            <a:r>
              <a:rPr lang="en-US" b="1" dirty="0" smtClean="0">
                <a:solidFill>
                  <a:srgbClr val="00979B"/>
                </a:solidFill>
              </a:rPr>
              <a:t>Reports and Analysis</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280487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8320" y="1320675"/>
            <a:ext cx="8229600" cy="4628870"/>
          </a:xfrm>
        </p:spPr>
        <p:txBody>
          <a:bodyPr/>
          <a:lstStyle/>
          <a:p>
            <a:pPr marL="0" indent="0">
              <a:buNone/>
            </a:pPr>
            <a:r>
              <a:rPr lang="en-US" b="1" dirty="0" smtClean="0"/>
              <a:t>1. Benefits exceed costs</a:t>
            </a:r>
            <a:r>
              <a:rPr lang="en-US" dirty="0" smtClean="0"/>
              <a:t>.  </a:t>
            </a:r>
            <a:r>
              <a:rPr lang="en-US" sz="2400" dirty="0" smtClean="0"/>
              <a:t>Our solar </a:t>
            </a:r>
            <a:r>
              <a:rPr lang="en-US" sz="2400" dirty="0"/>
              <a:t>policies and incentives are delivering benefits </a:t>
            </a:r>
            <a:r>
              <a:rPr lang="en-US" sz="2400" dirty="0" smtClean="0"/>
              <a:t>that </a:t>
            </a:r>
            <a:r>
              <a:rPr lang="en-US" sz="2400" dirty="0"/>
              <a:t>far exceed the total costs to </a:t>
            </a:r>
            <a:r>
              <a:rPr lang="en-US" sz="2400" dirty="0" smtClean="0"/>
              <a:t>consumers</a:t>
            </a:r>
            <a:r>
              <a:rPr lang="en-US" sz="2400" dirty="0" smtClean="0"/>
              <a:t>. </a:t>
            </a:r>
            <a:r>
              <a:rPr lang="en-US" sz="2000" dirty="0" smtClean="0"/>
              <a:t>(Note: C@L=Commonwealth at-large)</a:t>
            </a:r>
            <a:r>
              <a:rPr lang="en-US" sz="2800" dirty="0"/>
              <a:t> </a:t>
            </a:r>
            <a:endParaRPr lang="en-US" sz="2800" dirty="0" smtClean="0"/>
          </a:p>
          <a:p>
            <a:pPr lvl="1"/>
            <a:endParaRPr lang="en-US" dirty="0"/>
          </a:p>
        </p:txBody>
      </p:sp>
      <p:sp>
        <p:nvSpPr>
          <p:cNvPr id="3" name="Title 2"/>
          <p:cNvSpPr>
            <a:spLocks noGrp="1"/>
          </p:cNvSpPr>
          <p:nvPr>
            <p:ph type="title"/>
          </p:nvPr>
        </p:nvSpPr>
        <p:spPr/>
        <p:txBody>
          <a:bodyPr/>
          <a:lstStyle/>
          <a:p>
            <a:r>
              <a:rPr lang="en-US" b="1" dirty="0" smtClean="0">
                <a:solidFill>
                  <a:schemeClr val="accent3">
                    <a:lumMod val="75000"/>
                  </a:schemeClr>
                </a:solidFill>
              </a:rPr>
              <a:t>Consultant Analysis Key Takeaways</a:t>
            </a:r>
            <a:endParaRPr lang="en-US" dirty="0"/>
          </a:p>
        </p:txBody>
      </p:sp>
      <p:sp>
        <p:nvSpPr>
          <p:cNvPr id="4" name="Text Placeholder 3"/>
          <p:cNvSpPr>
            <a:spLocks noGrp="1"/>
          </p:cNvSpPr>
          <p:nvPr>
            <p:ph type="body" sz="quarter" idx="15"/>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51" y="2811928"/>
            <a:ext cx="7404134" cy="4164825"/>
          </a:xfrm>
          <a:prstGeom prst="rect">
            <a:avLst/>
          </a:prstGeom>
        </p:spPr>
      </p:pic>
      <p:sp>
        <p:nvSpPr>
          <p:cNvPr id="6" name="Rectangle 5"/>
          <p:cNvSpPr/>
          <p:nvPr/>
        </p:nvSpPr>
        <p:spPr>
          <a:xfrm>
            <a:off x="8342285" y="5902036"/>
            <a:ext cx="718588" cy="8600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75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560" y="1391920"/>
            <a:ext cx="8538360" cy="1082551"/>
          </a:xfrm>
        </p:spPr>
        <p:txBody>
          <a:bodyPr/>
          <a:lstStyle/>
          <a:p>
            <a:pPr marL="0" indent="0">
              <a:buNone/>
            </a:pPr>
            <a:r>
              <a:rPr lang="en-US" b="1" dirty="0" smtClean="0"/>
              <a:t>2. Ratepayer impact minimal. </a:t>
            </a:r>
            <a:r>
              <a:rPr lang="en-US" sz="2400" dirty="0" smtClean="0"/>
              <a:t>The </a:t>
            </a:r>
            <a:r>
              <a:rPr lang="en-US" sz="2400" dirty="0"/>
              <a:t>costs of solar and other renewable energy </a:t>
            </a:r>
            <a:r>
              <a:rPr lang="en-US" sz="2400" dirty="0" smtClean="0"/>
              <a:t>programs </a:t>
            </a:r>
            <a:r>
              <a:rPr lang="en-US" sz="2400" dirty="0"/>
              <a:t>constitute a very small portion of customers’ electricity rates.</a:t>
            </a:r>
          </a:p>
        </p:txBody>
      </p:sp>
      <p:sp>
        <p:nvSpPr>
          <p:cNvPr id="3" name="Title 2"/>
          <p:cNvSpPr>
            <a:spLocks noGrp="1"/>
          </p:cNvSpPr>
          <p:nvPr>
            <p:ph type="title"/>
          </p:nvPr>
        </p:nvSpPr>
        <p:spPr/>
        <p:txBody>
          <a:bodyPr/>
          <a:lstStyle/>
          <a:p>
            <a:r>
              <a:rPr lang="en-US" b="1" dirty="0" smtClean="0">
                <a:solidFill>
                  <a:srgbClr val="00979B"/>
                </a:solidFill>
              </a:rPr>
              <a:t>Key takeaways</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415" y="2802578"/>
            <a:ext cx="6080364" cy="3876410"/>
          </a:xfrm>
          <a:prstGeom prst="rect">
            <a:avLst/>
          </a:prstGeom>
        </p:spPr>
      </p:pic>
    </p:spTree>
    <p:extLst>
      <p:ext uri="{BB962C8B-B14F-4D97-AF65-F5344CB8AC3E}">
        <p14:creationId xmlns:p14="http://schemas.microsoft.com/office/powerpoint/2010/main" val="27947479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3. Net metering caps increase costs. </a:t>
            </a:r>
            <a:r>
              <a:rPr lang="en-US" sz="2800" b="1" dirty="0" smtClean="0"/>
              <a:t> </a:t>
            </a:r>
            <a:r>
              <a:rPr lang="en-US" sz="2800" dirty="0" smtClean="0"/>
              <a:t>Modeled scenarios </a:t>
            </a:r>
            <a:r>
              <a:rPr lang="en-US" sz="2800" dirty="0"/>
              <a:t>with no net metering caps </a:t>
            </a:r>
            <a:r>
              <a:rPr lang="en-US" sz="2800" dirty="0" smtClean="0"/>
              <a:t>shown to be more cost-effective </a:t>
            </a:r>
            <a:r>
              <a:rPr lang="en-US" sz="2800" dirty="0"/>
              <a:t>way to develop solar in Massachusetts and </a:t>
            </a:r>
            <a:r>
              <a:rPr lang="en-US" sz="2800" dirty="0" smtClean="0"/>
              <a:t>ensure </a:t>
            </a:r>
            <a:r>
              <a:rPr lang="en-US" sz="2800" dirty="0"/>
              <a:t>a diverse solar market</a:t>
            </a:r>
            <a:r>
              <a:rPr lang="en-US" sz="2800" dirty="0" smtClean="0"/>
              <a:t>.</a:t>
            </a:r>
          </a:p>
          <a:p>
            <a:pPr marL="0" indent="0">
              <a:buNone/>
            </a:pPr>
            <a:r>
              <a:rPr lang="en-US" b="1" dirty="0"/>
              <a:t>4. Minimum </a:t>
            </a:r>
            <a:r>
              <a:rPr lang="en-US" b="1" dirty="0" smtClean="0"/>
              <a:t>bills aren’t the answer. </a:t>
            </a:r>
            <a:r>
              <a:rPr lang="en-US" sz="2800" dirty="0" smtClean="0"/>
              <a:t>Minimum bills </a:t>
            </a:r>
            <a:r>
              <a:rPr lang="en-US" sz="2800" dirty="0"/>
              <a:t>have the greatest impact on lowest using, most efficient solar </a:t>
            </a:r>
            <a:r>
              <a:rPr lang="en-US" sz="2800" dirty="0" smtClean="0"/>
              <a:t>customers.  Can also impact low income, low consumption (non-solar) users.</a:t>
            </a:r>
            <a:endParaRPr lang="en-US" sz="2800" dirty="0"/>
          </a:p>
          <a:p>
            <a:pPr marL="0" indent="0">
              <a:buNone/>
            </a:pPr>
            <a:endParaRPr lang="en-US" sz="2800" dirty="0"/>
          </a:p>
          <a:p>
            <a:pPr marL="0" indent="0">
              <a:buNone/>
            </a:pPr>
            <a:endParaRPr lang="en-US" dirty="0"/>
          </a:p>
        </p:txBody>
      </p:sp>
      <p:sp>
        <p:nvSpPr>
          <p:cNvPr id="3" name="Title 2"/>
          <p:cNvSpPr>
            <a:spLocks noGrp="1"/>
          </p:cNvSpPr>
          <p:nvPr>
            <p:ph type="title"/>
          </p:nvPr>
        </p:nvSpPr>
        <p:spPr>
          <a:xfrm>
            <a:off x="457834" y="379340"/>
            <a:ext cx="8300720" cy="858202"/>
          </a:xfrm>
        </p:spPr>
        <p:txBody>
          <a:bodyPr/>
          <a:lstStyle/>
          <a:p>
            <a:r>
              <a:rPr lang="en-US" b="1" dirty="0" smtClean="0">
                <a:solidFill>
                  <a:srgbClr val="00979B"/>
                </a:solidFill>
              </a:rPr>
              <a:t>Key takeaways</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716190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TF Members drafted a set of general solar principles and made a set of recommendations to the legislature</a:t>
            </a:r>
          </a:p>
          <a:p>
            <a:r>
              <a:rPr lang="en-US" dirty="0" smtClean="0"/>
              <a:t>Consensus was not achieved on every </a:t>
            </a:r>
            <a:r>
              <a:rPr lang="en-US" dirty="0" smtClean="0"/>
              <a:t>point; where consensus was lacking, a vote was taken</a:t>
            </a:r>
            <a:endParaRPr lang="en-US" dirty="0"/>
          </a:p>
        </p:txBody>
      </p:sp>
      <p:sp>
        <p:nvSpPr>
          <p:cNvPr id="3" name="Title 2"/>
          <p:cNvSpPr>
            <a:spLocks noGrp="1"/>
          </p:cNvSpPr>
          <p:nvPr>
            <p:ph type="title"/>
          </p:nvPr>
        </p:nvSpPr>
        <p:spPr/>
        <p:txBody>
          <a:bodyPr/>
          <a:lstStyle/>
          <a:p>
            <a:r>
              <a:rPr lang="en-US" b="1" dirty="0" smtClean="0">
                <a:solidFill>
                  <a:srgbClr val="00979B"/>
                </a:solidFill>
              </a:rPr>
              <a:t>Task Force Recommendations</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098403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Support growth of solar to 1600 MW and beyond</a:t>
            </a:r>
          </a:p>
          <a:p>
            <a:r>
              <a:rPr lang="en-US" sz="2400" dirty="0" smtClean="0"/>
              <a:t>Equitable access should be enabled “where reasonable”</a:t>
            </a:r>
          </a:p>
          <a:p>
            <a:r>
              <a:rPr lang="en-US" sz="2400" dirty="0" smtClean="0"/>
              <a:t>Need for increased understanding of benefits and costs</a:t>
            </a:r>
          </a:p>
          <a:p>
            <a:r>
              <a:rPr lang="en-US" sz="2400" dirty="0" smtClean="0"/>
              <a:t>Ratepayer costs should be minimized</a:t>
            </a:r>
          </a:p>
          <a:p>
            <a:r>
              <a:rPr lang="en-US" sz="2400" dirty="0" smtClean="0"/>
              <a:t>Everyone should contribute their “fair share” for use of grid and SBCs</a:t>
            </a:r>
          </a:p>
          <a:p>
            <a:r>
              <a:rPr lang="en-US" sz="2400" dirty="0" smtClean="0"/>
              <a:t>Existing projects should be grandfathered in under SREC frameworks (no agreement on grandfathering for net metering)</a:t>
            </a:r>
            <a:endParaRPr lang="en-US" sz="2400" dirty="0"/>
          </a:p>
        </p:txBody>
      </p:sp>
      <p:sp>
        <p:nvSpPr>
          <p:cNvPr id="3" name="Title 2"/>
          <p:cNvSpPr>
            <a:spLocks noGrp="1"/>
          </p:cNvSpPr>
          <p:nvPr>
            <p:ph type="title"/>
          </p:nvPr>
        </p:nvSpPr>
        <p:spPr/>
        <p:txBody>
          <a:bodyPr/>
          <a:lstStyle/>
          <a:p>
            <a:r>
              <a:rPr lang="en-US" b="1" dirty="0" smtClean="0">
                <a:solidFill>
                  <a:srgbClr val="00979B"/>
                </a:solidFill>
              </a:rPr>
              <a:t>Summary of General Principles</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52785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4691" y="2003138"/>
            <a:ext cx="3509157" cy="4070061"/>
          </a:xfrm>
        </p:spPr>
        <p:txBody>
          <a:bodyPr/>
          <a:lstStyle/>
          <a:p>
            <a:pPr marL="0" indent="0" algn="ctr">
              <a:buNone/>
            </a:pPr>
            <a:r>
              <a:rPr lang="en-US" b="1" dirty="0" smtClean="0"/>
              <a:t>CONSENSUS</a:t>
            </a:r>
          </a:p>
          <a:p>
            <a:pPr marL="0" indent="0" algn="ctr">
              <a:buNone/>
            </a:pPr>
            <a:r>
              <a:rPr lang="en-US" dirty="0" smtClean="0"/>
              <a:t>Conduct value of </a:t>
            </a:r>
            <a:r>
              <a:rPr lang="en-US" dirty="0" smtClean="0"/>
              <a:t>solar (VOS) </a:t>
            </a:r>
            <a:r>
              <a:rPr lang="en-US" dirty="0" smtClean="0"/>
              <a:t>study </a:t>
            </a:r>
          </a:p>
          <a:p>
            <a:r>
              <a:rPr lang="en-US" sz="2400" dirty="0" smtClean="0"/>
              <a:t>Evaluate system and societal </a:t>
            </a:r>
            <a:r>
              <a:rPr lang="en-US" sz="2400" dirty="0" smtClean="0"/>
              <a:t>benefits of solar</a:t>
            </a:r>
            <a:endParaRPr lang="en-US" sz="2400" dirty="0" smtClean="0"/>
          </a:p>
          <a:p>
            <a:r>
              <a:rPr lang="en-US" sz="2400" dirty="0" smtClean="0"/>
              <a:t>VOS study can </a:t>
            </a:r>
            <a:r>
              <a:rPr lang="en-US" sz="2400" dirty="0" smtClean="0"/>
              <a:t>inform compensation and incentives for solar</a:t>
            </a:r>
            <a:endParaRPr lang="en-US" sz="2400" dirty="0"/>
          </a:p>
        </p:txBody>
      </p:sp>
      <p:sp>
        <p:nvSpPr>
          <p:cNvPr id="3" name="Title 2"/>
          <p:cNvSpPr>
            <a:spLocks noGrp="1"/>
          </p:cNvSpPr>
          <p:nvPr>
            <p:ph type="title"/>
          </p:nvPr>
        </p:nvSpPr>
        <p:spPr/>
        <p:txBody>
          <a:bodyPr/>
          <a:lstStyle/>
          <a:p>
            <a:pPr>
              <a:spcBef>
                <a:spcPts val="0"/>
              </a:spcBef>
            </a:pPr>
            <a:r>
              <a:rPr lang="en-US" b="1" dirty="0" smtClean="0">
                <a:solidFill>
                  <a:srgbClr val="00979B"/>
                </a:solidFill>
              </a:rPr>
              <a:t>Recommendation: Value of Solar</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596" y="2162905"/>
            <a:ext cx="5510149" cy="3340416"/>
          </a:xfrm>
          <a:prstGeom prst="rect">
            <a:avLst/>
          </a:prstGeom>
        </p:spPr>
      </p:pic>
      <p:sp>
        <p:nvSpPr>
          <p:cNvPr id="7" name="Rectangle 6"/>
          <p:cNvSpPr/>
          <p:nvPr/>
        </p:nvSpPr>
        <p:spPr>
          <a:xfrm>
            <a:off x="7517080" y="5907358"/>
            <a:ext cx="1484415"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96987" y="5628022"/>
            <a:ext cx="4660933" cy="523220"/>
          </a:xfrm>
          <a:prstGeom prst="rect">
            <a:avLst/>
          </a:prstGeom>
          <a:noFill/>
        </p:spPr>
        <p:txBody>
          <a:bodyPr wrap="square" rtlCol="0">
            <a:spAutoFit/>
          </a:bodyPr>
          <a:lstStyle/>
          <a:p>
            <a:pPr algn="ctr"/>
            <a:r>
              <a:rPr lang="en-US" sz="1400" b="1" i="1" dirty="0" smtClean="0"/>
              <a:t>Value of solar in MA estimated to be at least 20-25 cents/kWh in recently released Acadia Center study.</a:t>
            </a:r>
            <a:endParaRPr lang="en-US" sz="1400" b="1" i="1" dirty="0"/>
          </a:p>
        </p:txBody>
      </p:sp>
    </p:spTree>
    <p:extLst>
      <p:ext uri="{BB962C8B-B14F-4D97-AF65-F5344CB8AC3E}">
        <p14:creationId xmlns:p14="http://schemas.microsoft.com/office/powerpoint/2010/main" val="1798317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708150"/>
            <a:ext cx="8484919" cy="4070061"/>
          </a:xfrm>
        </p:spPr>
        <p:txBody>
          <a:bodyPr/>
          <a:lstStyle/>
          <a:p>
            <a:r>
              <a:rPr lang="en-US" dirty="0" smtClean="0"/>
              <a:t>Net metering </a:t>
            </a:r>
            <a:r>
              <a:rPr lang="en-US" dirty="0" smtClean="0"/>
              <a:t>basics and cap </a:t>
            </a:r>
            <a:r>
              <a:rPr lang="en-US" dirty="0" smtClean="0"/>
              <a:t>status</a:t>
            </a:r>
          </a:p>
          <a:p>
            <a:r>
              <a:rPr lang="en-US" dirty="0" smtClean="0"/>
              <a:t>Review of </a:t>
            </a:r>
            <a:r>
              <a:rPr lang="en-US" dirty="0" smtClean="0"/>
              <a:t>Net Metering and Solar Task Force (TF) R</a:t>
            </a:r>
            <a:r>
              <a:rPr lang="en-US" dirty="0" smtClean="0"/>
              <a:t>eport</a:t>
            </a:r>
            <a:endParaRPr lang="en-US" dirty="0" smtClean="0"/>
          </a:p>
          <a:p>
            <a:r>
              <a:rPr lang="en-US" dirty="0" smtClean="0"/>
              <a:t>Beacon Hill politics and timeline</a:t>
            </a:r>
          </a:p>
          <a:p>
            <a:r>
              <a:rPr lang="en-US" dirty="0" smtClean="0"/>
              <a:t>What you can </a:t>
            </a:r>
            <a:r>
              <a:rPr lang="en-US" dirty="0" smtClean="0"/>
              <a:t>do</a:t>
            </a:r>
          </a:p>
          <a:p>
            <a:r>
              <a:rPr lang="en-US" dirty="0" smtClean="0">
                <a:solidFill>
                  <a:srgbClr val="00B0BD"/>
                </a:solidFill>
              </a:rPr>
              <a:t>Bonus: Responding to utility talking points</a:t>
            </a:r>
            <a:endParaRPr lang="en-US" dirty="0" smtClean="0">
              <a:solidFill>
                <a:srgbClr val="00B0BD"/>
              </a:solidFill>
            </a:endParaRPr>
          </a:p>
        </p:txBody>
      </p:sp>
      <p:sp>
        <p:nvSpPr>
          <p:cNvPr id="4" name="Title 3"/>
          <p:cNvSpPr>
            <a:spLocks noGrp="1"/>
          </p:cNvSpPr>
          <p:nvPr>
            <p:ph type="title"/>
          </p:nvPr>
        </p:nvSpPr>
        <p:spPr/>
        <p:txBody>
          <a:bodyPr/>
          <a:lstStyle/>
          <a:p>
            <a:r>
              <a:rPr lang="en-US" b="1" dirty="0" smtClean="0">
                <a:solidFill>
                  <a:schemeClr val="accent3">
                    <a:lumMod val="75000"/>
                  </a:schemeClr>
                </a:solidFill>
              </a:rPr>
              <a:t>Overview</a:t>
            </a:r>
            <a:endParaRPr lang="en-US" b="1" dirty="0">
              <a:solidFill>
                <a:schemeClr val="accent3">
                  <a:lumMod val="75000"/>
                </a:schemeClr>
              </a:solidFill>
            </a:endParaRPr>
          </a:p>
        </p:txBody>
      </p:sp>
      <p:sp>
        <p:nvSpPr>
          <p:cNvPr id="5" name="Text Placeholder 4"/>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703126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4691" y="2181263"/>
            <a:ext cx="8829304" cy="4070061"/>
          </a:xfrm>
        </p:spPr>
        <p:txBody>
          <a:bodyPr/>
          <a:lstStyle/>
          <a:p>
            <a:pPr marL="0" indent="0">
              <a:buNone/>
            </a:pPr>
            <a:r>
              <a:rPr lang="en-US" b="1" dirty="0" smtClean="0"/>
              <a:t>CONSENSUS: </a:t>
            </a:r>
            <a:r>
              <a:rPr lang="en-US" sz="2400" dirty="0" smtClean="0"/>
              <a:t>New incentive framework for solar that recognizes differences b/t small, medium &amp; large solar projects</a:t>
            </a:r>
          </a:p>
          <a:p>
            <a:pPr marL="0" indent="0">
              <a:buNone/>
            </a:pPr>
            <a:r>
              <a:rPr lang="en-US" b="1" dirty="0" smtClean="0"/>
              <a:t>CONSENSUS: </a:t>
            </a:r>
            <a:r>
              <a:rPr lang="en-US" sz="2400" dirty="0" smtClean="0"/>
              <a:t>Incentive policy for small solar should be performance based, open access &amp; not competitive solicitations</a:t>
            </a:r>
          </a:p>
          <a:p>
            <a:pPr marL="0" indent="0" algn="ctr">
              <a:buNone/>
            </a:pPr>
            <a:r>
              <a:rPr lang="en-US" sz="2400" b="1" dirty="0" smtClean="0">
                <a:solidFill>
                  <a:srgbClr val="00B0BD"/>
                </a:solidFill>
              </a:rPr>
              <a:t>No consensus on incentive policy for large systems</a:t>
            </a:r>
          </a:p>
          <a:p>
            <a:pPr marL="0" indent="0">
              <a:buNone/>
            </a:pPr>
            <a:r>
              <a:rPr lang="en-US" sz="2400" b="1" dirty="0" smtClean="0">
                <a:solidFill>
                  <a:schemeClr val="tx2"/>
                </a:solidFill>
              </a:rPr>
              <a:t>Option 1: </a:t>
            </a:r>
            <a:r>
              <a:rPr lang="en-US" sz="2400" dirty="0" smtClean="0">
                <a:solidFill>
                  <a:schemeClr val="tx2"/>
                </a:solidFill>
              </a:rPr>
              <a:t>Declining </a:t>
            </a:r>
            <a:r>
              <a:rPr lang="en-US" sz="2400" dirty="0">
                <a:solidFill>
                  <a:schemeClr val="tx2"/>
                </a:solidFill>
              </a:rPr>
              <a:t>B</a:t>
            </a:r>
            <a:r>
              <a:rPr lang="en-US" sz="2400" dirty="0" smtClean="0">
                <a:solidFill>
                  <a:schemeClr val="tx2"/>
                </a:solidFill>
              </a:rPr>
              <a:t>lock Incentive </a:t>
            </a:r>
          </a:p>
          <a:p>
            <a:pPr marL="0" indent="0">
              <a:buNone/>
            </a:pPr>
            <a:r>
              <a:rPr lang="en-US" sz="2400" b="1" dirty="0" smtClean="0">
                <a:solidFill>
                  <a:schemeClr val="tx2"/>
                </a:solidFill>
              </a:rPr>
              <a:t>Option 2: </a:t>
            </a:r>
            <a:r>
              <a:rPr lang="en-US" sz="2400" dirty="0" smtClean="0">
                <a:solidFill>
                  <a:schemeClr val="tx2"/>
                </a:solidFill>
              </a:rPr>
              <a:t>Competitive Procurement </a:t>
            </a:r>
          </a:p>
          <a:p>
            <a:pPr marL="0" indent="0">
              <a:buNone/>
            </a:pPr>
            <a:endParaRPr lang="en-US" sz="2400" dirty="0" smtClean="0"/>
          </a:p>
        </p:txBody>
      </p:sp>
      <p:sp>
        <p:nvSpPr>
          <p:cNvPr id="3" name="Title 2"/>
          <p:cNvSpPr>
            <a:spLocks noGrp="1"/>
          </p:cNvSpPr>
          <p:nvPr>
            <p:ph type="title"/>
          </p:nvPr>
        </p:nvSpPr>
        <p:spPr/>
        <p:txBody>
          <a:bodyPr/>
          <a:lstStyle/>
          <a:p>
            <a:pPr>
              <a:spcBef>
                <a:spcPts val="0"/>
              </a:spcBef>
            </a:pPr>
            <a:r>
              <a:rPr lang="en-US" b="1" dirty="0" smtClean="0">
                <a:solidFill>
                  <a:srgbClr val="00979B"/>
                </a:solidFill>
              </a:rPr>
              <a:t>Policy recommendations: Solar Incentive Program Design</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
        <p:nvSpPr>
          <p:cNvPr id="8" name="Multiply 7"/>
          <p:cNvSpPr/>
          <p:nvPr/>
        </p:nvSpPr>
        <p:spPr>
          <a:xfrm>
            <a:off x="5438899" y="5254831"/>
            <a:ext cx="457200" cy="457200"/>
          </a:xfrm>
          <a:prstGeom prst="mathMultiply">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n 4"/>
          <p:cNvSpPr/>
          <p:nvPr/>
        </p:nvSpPr>
        <p:spPr>
          <a:xfrm>
            <a:off x="5438899" y="4738254"/>
            <a:ext cx="457200" cy="433449"/>
          </a:xfrm>
          <a:prstGeom prst="sun">
            <a:avLst/>
          </a:prstGeom>
          <a:solidFill>
            <a:schemeClr val="accent2"/>
          </a:solidFill>
          <a:ln>
            <a:solidFill>
              <a:srgbClr val="EC9E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482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solidFill>
                  <a:srgbClr val="00B0BD"/>
                </a:solidFill>
              </a:rPr>
              <a:t>No consensus</a:t>
            </a:r>
          </a:p>
          <a:p>
            <a:pPr marL="0" indent="0">
              <a:buNone/>
            </a:pPr>
            <a:r>
              <a:rPr lang="en-US" sz="2400" b="1" dirty="0" smtClean="0"/>
              <a:t>Option </a:t>
            </a:r>
            <a:r>
              <a:rPr lang="en-US" sz="2400" b="1" dirty="0" smtClean="0"/>
              <a:t>1 (majority position): </a:t>
            </a:r>
            <a:r>
              <a:rPr lang="en-US" sz="2400" dirty="0" smtClean="0"/>
              <a:t>Raise caps a limited amount in short-term while working our long-term.  Caps can be eliminated in long-term if customers receiving and paying their fair share for grid, services and products. </a:t>
            </a:r>
            <a:endParaRPr lang="en-US" sz="2400" dirty="0"/>
          </a:p>
          <a:p>
            <a:pPr marL="0" indent="0">
              <a:buNone/>
            </a:pPr>
            <a:r>
              <a:rPr lang="en-US" sz="2400" b="1" dirty="0" smtClean="0"/>
              <a:t>Option 2: </a:t>
            </a:r>
            <a:r>
              <a:rPr lang="en-US" sz="2400" dirty="0" smtClean="0"/>
              <a:t>Don’t raise caps until there is a long-term solution.  Ability to increase or remove caps dependent on progress towards fair and full compensation for use and value provided to grid and reasonable ratepayer costs</a:t>
            </a:r>
            <a:r>
              <a:rPr lang="en-US" sz="2400" dirty="0" smtClean="0"/>
              <a:t>.</a:t>
            </a:r>
          </a:p>
          <a:p>
            <a:pPr lvl="1"/>
            <a:r>
              <a:rPr lang="en-US" sz="1800" dirty="0" smtClean="0"/>
              <a:t>Supported by National Grid, </a:t>
            </a:r>
            <a:r>
              <a:rPr lang="en-US" sz="1800" dirty="0" err="1" smtClean="0"/>
              <a:t>Eversource</a:t>
            </a:r>
            <a:r>
              <a:rPr lang="en-US" sz="1800" dirty="0" smtClean="0"/>
              <a:t> and Associated Industries of Massachusetts (AIM) </a:t>
            </a:r>
            <a:endParaRPr lang="en-US" sz="1600" dirty="0" smtClean="0"/>
          </a:p>
        </p:txBody>
      </p:sp>
      <p:sp>
        <p:nvSpPr>
          <p:cNvPr id="3" name="Title 2"/>
          <p:cNvSpPr>
            <a:spLocks noGrp="1"/>
          </p:cNvSpPr>
          <p:nvPr>
            <p:ph type="title"/>
          </p:nvPr>
        </p:nvSpPr>
        <p:spPr/>
        <p:txBody>
          <a:bodyPr/>
          <a:lstStyle/>
          <a:p>
            <a:r>
              <a:rPr lang="en-US" b="1" dirty="0" smtClean="0">
                <a:solidFill>
                  <a:srgbClr val="00979B"/>
                </a:solidFill>
              </a:rPr>
              <a:t>Policy Recommendations: Net metering caps</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
        <p:nvSpPr>
          <p:cNvPr id="5" name="Sun 4"/>
          <p:cNvSpPr/>
          <p:nvPr/>
        </p:nvSpPr>
        <p:spPr>
          <a:xfrm>
            <a:off x="6816436" y="3470561"/>
            <a:ext cx="457200" cy="433449"/>
          </a:xfrm>
          <a:prstGeom prst="sun">
            <a:avLst/>
          </a:prstGeom>
          <a:solidFill>
            <a:schemeClr val="accent2"/>
          </a:solidFill>
          <a:ln>
            <a:solidFill>
              <a:srgbClr val="EC9E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ultiply 5"/>
          <p:cNvSpPr/>
          <p:nvPr/>
        </p:nvSpPr>
        <p:spPr>
          <a:xfrm>
            <a:off x="7956467" y="5026231"/>
            <a:ext cx="457200" cy="457200"/>
          </a:xfrm>
          <a:prstGeom prst="mathMultiply">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124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28150"/>
            <a:ext cx="8229600" cy="4070061"/>
          </a:xfrm>
        </p:spPr>
        <p:txBody>
          <a:bodyPr/>
          <a:lstStyle/>
          <a:p>
            <a:pPr marL="0" indent="0">
              <a:buNone/>
            </a:pPr>
            <a:r>
              <a:rPr lang="en-US" b="1" dirty="0">
                <a:solidFill>
                  <a:srgbClr val="00B0BD"/>
                </a:solidFill>
              </a:rPr>
              <a:t>No </a:t>
            </a:r>
            <a:r>
              <a:rPr lang="en-US" b="1" dirty="0" smtClean="0">
                <a:solidFill>
                  <a:srgbClr val="00B0BD"/>
                </a:solidFill>
              </a:rPr>
              <a:t>consensus</a:t>
            </a:r>
          </a:p>
          <a:p>
            <a:pPr marL="0" indent="0">
              <a:buNone/>
            </a:pPr>
            <a:r>
              <a:rPr lang="en-US" sz="2400" b="1" dirty="0" smtClean="0"/>
              <a:t>Option 1 (majority position): </a:t>
            </a:r>
            <a:r>
              <a:rPr lang="en-US" sz="2400" dirty="0" smtClean="0"/>
              <a:t>Solar should receive fair compensation for the value it provides to the grid through a combination of a bill credit and compensation from incentives or other sources. Value determined through value of solar study.</a:t>
            </a:r>
          </a:p>
          <a:p>
            <a:pPr marL="0" indent="0">
              <a:buNone/>
            </a:pPr>
            <a:r>
              <a:rPr lang="en-US" sz="2400" b="1" dirty="0" smtClean="0"/>
              <a:t>Option </a:t>
            </a:r>
            <a:r>
              <a:rPr lang="en-US" sz="2400" b="1" dirty="0"/>
              <a:t>2: </a:t>
            </a:r>
            <a:r>
              <a:rPr lang="en-US" sz="2000" dirty="0" smtClean="0"/>
              <a:t>(1) Solar output should be paid at QF or wholesale rates; (2)  If solar provides benefits to grid that reduce utility costs, it should be compensated; (3)  Societal and environmental benefits should be paid through RPS or similar mechanism; (4) Amount paid for solar services should be less costly than alternatives; (5)  Ability to transfer credits should be replaced with cash payment mechanism.</a:t>
            </a:r>
          </a:p>
          <a:p>
            <a:pPr lvl="1">
              <a:spcBef>
                <a:spcPts val="0"/>
              </a:spcBef>
            </a:pPr>
            <a:r>
              <a:rPr lang="en-US" sz="2000" dirty="0" smtClean="0">
                <a:solidFill>
                  <a:schemeClr val="tx2"/>
                </a:solidFill>
              </a:rPr>
              <a:t>Supported by </a:t>
            </a:r>
            <a:r>
              <a:rPr lang="en-US" sz="2000" dirty="0" err="1" smtClean="0">
                <a:solidFill>
                  <a:schemeClr val="tx2"/>
                </a:solidFill>
              </a:rPr>
              <a:t>Ngrid</a:t>
            </a:r>
            <a:r>
              <a:rPr lang="en-US" sz="2000" dirty="0" smtClean="0">
                <a:solidFill>
                  <a:schemeClr val="tx2"/>
                </a:solidFill>
              </a:rPr>
              <a:t>, </a:t>
            </a:r>
            <a:r>
              <a:rPr lang="en-US" sz="2000" dirty="0" err="1" smtClean="0">
                <a:solidFill>
                  <a:schemeClr val="tx2"/>
                </a:solidFill>
              </a:rPr>
              <a:t>Eversource</a:t>
            </a:r>
            <a:r>
              <a:rPr lang="en-US" sz="2000" dirty="0" smtClean="0">
                <a:solidFill>
                  <a:schemeClr val="tx2"/>
                </a:solidFill>
              </a:rPr>
              <a:t> and AIM </a:t>
            </a:r>
            <a:endParaRPr lang="en-US" sz="2000" dirty="0">
              <a:solidFill>
                <a:schemeClr val="tx2"/>
              </a:solidFill>
            </a:endParaRPr>
          </a:p>
        </p:txBody>
      </p:sp>
      <p:sp>
        <p:nvSpPr>
          <p:cNvPr id="3" name="Title 2"/>
          <p:cNvSpPr>
            <a:spLocks noGrp="1"/>
          </p:cNvSpPr>
          <p:nvPr>
            <p:ph type="title"/>
          </p:nvPr>
        </p:nvSpPr>
        <p:spPr>
          <a:xfrm>
            <a:off x="95003" y="533718"/>
            <a:ext cx="8977745" cy="858202"/>
          </a:xfrm>
        </p:spPr>
        <p:txBody>
          <a:bodyPr/>
          <a:lstStyle/>
          <a:p>
            <a:r>
              <a:rPr lang="en-US" b="1" dirty="0">
                <a:solidFill>
                  <a:srgbClr val="00979B"/>
                </a:solidFill>
              </a:rPr>
              <a:t>Policy Recommendations: Net </a:t>
            </a:r>
            <a:r>
              <a:rPr lang="en-US" b="1" dirty="0" smtClean="0">
                <a:solidFill>
                  <a:srgbClr val="00979B"/>
                </a:solidFill>
              </a:rPr>
              <a:t>Metering Caps</a:t>
            </a:r>
            <a:endParaRPr lang="en-US" dirty="0"/>
          </a:p>
        </p:txBody>
      </p:sp>
      <p:sp>
        <p:nvSpPr>
          <p:cNvPr id="4" name="Text Placeholder 3"/>
          <p:cNvSpPr>
            <a:spLocks noGrp="1"/>
          </p:cNvSpPr>
          <p:nvPr>
            <p:ph type="body" sz="quarter" idx="15"/>
          </p:nvPr>
        </p:nvSpPr>
        <p:spPr/>
        <p:txBody>
          <a:bodyPr/>
          <a:lstStyle/>
          <a:p>
            <a:endParaRPr lang="en-US"/>
          </a:p>
        </p:txBody>
      </p:sp>
      <p:sp>
        <p:nvSpPr>
          <p:cNvPr id="5" name="Sun 4"/>
          <p:cNvSpPr/>
          <p:nvPr/>
        </p:nvSpPr>
        <p:spPr>
          <a:xfrm>
            <a:off x="3265715" y="3434933"/>
            <a:ext cx="457200" cy="433449"/>
          </a:xfrm>
          <a:prstGeom prst="sun">
            <a:avLst/>
          </a:prstGeom>
          <a:solidFill>
            <a:schemeClr val="accent2"/>
          </a:solidFill>
          <a:ln>
            <a:solidFill>
              <a:srgbClr val="EC9E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ultiply 5"/>
          <p:cNvSpPr/>
          <p:nvPr/>
        </p:nvSpPr>
        <p:spPr>
          <a:xfrm>
            <a:off x="7077693" y="5501268"/>
            <a:ext cx="457200" cy="457200"/>
          </a:xfrm>
          <a:prstGeom prst="mathMultiply">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585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CONSENSUS: </a:t>
            </a:r>
            <a:r>
              <a:rPr lang="en-US" sz="2400" dirty="0" smtClean="0"/>
              <a:t>There should be equal opportunity for solar development across the state and equal solar compensation across the state will encourage more even geographic distribution of solar. Encouraging solar where it can provide distribution system benefits should be explored.</a:t>
            </a:r>
            <a:endParaRPr lang="en-US" sz="2400" dirty="0"/>
          </a:p>
        </p:txBody>
      </p:sp>
      <p:sp>
        <p:nvSpPr>
          <p:cNvPr id="3" name="Title 2"/>
          <p:cNvSpPr>
            <a:spLocks noGrp="1"/>
          </p:cNvSpPr>
          <p:nvPr>
            <p:ph type="title"/>
          </p:nvPr>
        </p:nvSpPr>
        <p:spPr/>
        <p:txBody>
          <a:bodyPr/>
          <a:lstStyle/>
          <a:p>
            <a:r>
              <a:rPr lang="en-US" b="1" dirty="0">
                <a:solidFill>
                  <a:srgbClr val="00979B"/>
                </a:solidFill>
              </a:rPr>
              <a:t>Policy Recommendations</a:t>
            </a:r>
            <a:r>
              <a:rPr lang="en-US" b="1" dirty="0" smtClean="0">
                <a:solidFill>
                  <a:srgbClr val="00979B"/>
                </a:solidFill>
              </a:rPr>
              <a:t>: Geographic Distribution</a:t>
            </a:r>
            <a:r>
              <a:rPr lang="en-US" dirty="0" smtClean="0"/>
              <a:t> </a:t>
            </a:r>
            <a:endParaRPr lang="en-US" dirty="0"/>
          </a:p>
        </p:txBody>
      </p:sp>
      <p:sp>
        <p:nvSpPr>
          <p:cNvPr id="4" name="Text Placeholder 3"/>
          <p:cNvSpPr>
            <a:spLocks noGrp="1"/>
          </p:cNvSpPr>
          <p:nvPr>
            <p:ph type="body" sz="quarter" idx="15"/>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119" y="4258292"/>
            <a:ext cx="3574473" cy="2382982"/>
          </a:xfrm>
          <a:prstGeom prst="rect">
            <a:avLst/>
          </a:prstGeom>
        </p:spPr>
      </p:pic>
    </p:spTree>
    <p:extLst>
      <p:ext uri="{BB962C8B-B14F-4D97-AF65-F5344CB8AC3E}">
        <p14:creationId xmlns:p14="http://schemas.microsoft.com/office/powerpoint/2010/main" val="704290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834" y="2326929"/>
            <a:ext cx="8229600" cy="4070061"/>
          </a:xfrm>
        </p:spPr>
        <p:txBody>
          <a:bodyPr/>
          <a:lstStyle/>
          <a:p>
            <a:pPr marL="0" indent="0">
              <a:buNone/>
            </a:pPr>
            <a:r>
              <a:rPr lang="en-US" b="1" dirty="0" smtClean="0"/>
              <a:t>CONSENSUS: </a:t>
            </a:r>
            <a:r>
              <a:rPr lang="en-US" sz="2400" dirty="0" smtClean="0"/>
              <a:t>Everyone who is connected to the grid should contribute to their use of it and the SBCs.  A fair compensation mechanism should apply to all customers, be cost based and set in accordance with customer’s use of grid, customer size, etc. Specifics should be determined in DPU utility-specific evidentiary proceeding.  </a:t>
            </a:r>
            <a:endParaRPr lang="en-US" sz="2400" dirty="0"/>
          </a:p>
        </p:txBody>
      </p:sp>
      <p:sp>
        <p:nvSpPr>
          <p:cNvPr id="3" name="Title 2"/>
          <p:cNvSpPr>
            <a:spLocks noGrp="1"/>
          </p:cNvSpPr>
          <p:nvPr>
            <p:ph type="title"/>
          </p:nvPr>
        </p:nvSpPr>
        <p:spPr>
          <a:xfrm>
            <a:off x="386080" y="533718"/>
            <a:ext cx="8300720" cy="858202"/>
          </a:xfrm>
        </p:spPr>
        <p:txBody>
          <a:bodyPr/>
          <a:lstStyle/>
          <a:p>
            <a:r>
              <a:rPr lang="en-US" b="1" dirty="0">
                <a:solidFill>
                  <a:srgbClr val="00979B"/>
                </a:solidFill>
              </a:rPr>
              <a:t>Policy Recommendations: </a:t>
            </a:r>
            <a:r>
              <a:rPr lang="en-US" b="1" dirty="0" smtClean="0">
                <a:solidFill>
                  <a:srgbClr val="00979B"/>
                </a:solidFill>
              </a:rPr>
              <a:t>Fair Compensation for use of Grid</a:t>
            </a:r>
            <a:r>
              <a:rPr lang="en-US" dirty="0" smtClean="0"/>
              <a:t> </a:t>
            </a:r>
            <a:r>
              <a:rPr lang="en-US" sz="2000" dirty="0" smtClean="0"/>
              <a:t>(aka minimum bill)</a:t>
            </a:r>
            <a:endParaRPr lang="en-US" sz="2000"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09603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37546"/>
            <a:ext cx="8229600" cy="4070061"/>
          </a:xfrm>
        </p:spPr>
        <p:txBody>
          <a:bodyPr/>
          <a:lstStyle/>
          <a:p>
            <a:pPr marL="0" indent="0">
              <a:buNone/>
            </a:pPr>
            <a:r>
              <a:rPr lang="en-US" b="1" dirty="0" smtClean="0"/>
              <a:t>CONSENSUS: </a:t>
            </a:r>
            <a:r>
              <a:rPr lang="en-US" sz="2400" dirty="0" smtClean="0"/>
              <a:t>Legislature should explore RPS cross-subsidization as MLP’s do not pay RPS compliance costs, MLP customer access to solar; clarify that third party owned solar is allowed</a:t>
            </a:r>
            <a:endParaRPr lang="en-US" sz="2400" dirty="0"/>
          </a:p>
        </p:txBody>
      </p:sp>
      <p:sp>
        <p:nvSpPr>
          <p:cNvPr id="3" name="Title 2"/>
          <p:cNvSpPr>
            <a:spLocks noGrp="1"/>
          </p:cNvSpPr>
          <p:nvPr>
            <p:ph type="title"/>
          </p:nvPr>
        </p:nvSpPr>
        <p:spPr>
          <a:xfrm>
            <a:off x="386080" y="533718"/>
            <a:ext cx="8300720" cy="858202"/>
          </a:xfrm>
        </p:spPr>
        <p:txBody>
          <a:bodyPr/>
          <a:lstStyle/>
          <a:p>
            <a:r>
              <a:rPr lang="en-US" b="1" dirty="0">
                <a:solidFill>
                  <a:srgbClr val="00979B"/>
                </a:solidFill>
              </a:rPr>
              <a:t>Policy Recommendations</a:t>
            </a:r>
            <a:r>
              <a:rPr lang="en-US" b="1" dirty="0" smtClean="0">
                <a:solidFill>
                  <a:srgbClr val="00979B"/>
                </a:solidFill>
              </a:rPr>
              <a:t>: Municipal Light Plants</a:t>
            </a:r>
            <a:endParaRPr lang="en-US" sz="2000"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88341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6080" y="1684403"/>
            <a:ext cx="8229600" cy="4070061"/>
          </a:xfrm>
        </p:spPr>
        <p:txBody>
          <a:bodyPr/>
          <a:lstStyle/>
          <a:p>
            <a:pPr marL="0" indent="0">
              <a:buNone/>
            </a:pPr>
            <a:r>
              <a:rPr lang="en-US" dirty="0" smtClean="0"/>
              <a:t>Although not central to scope of TF,  further (brief) recommendations made on:</a:t>
            </a:r>
          </a:p>
          <a:p>
            <a:pPr>
              <a:buFontTx/>
              <a:buChar char="-"/>
            </a:pPr>
            <a:r>
              <a:rPr lang="en-US" sz="2400" dirty="0" smtClean="0"/>
              <a:t>Permitting</a:t>
            </a:r>
          </a:p>
          <a:p>
            <a:pPr>
              <a:buFontTx/>
              <a:buChar char="-"/>
            </a:pPr>
            <a:r>
              <a:rPr lang="en-US" sz="2400" dirty="0" smtClean="0"/>
              <a:t>Interconnection</a:t>
            </a:r>
          </a:p>
          <a:p>
            <a:pPr>
              <a:buFontTx/>
              <a:buChar char="-"/>
            </a:pPr>
            <a:r>
              <a:rPr lang="en-US" sz="2400" dirty="0" smtClean="0"/>
              <a:t>Taxes</a:t>
            </a:r>
          </a:p>
          <a:p>
            <a:pPr>
              <a:buFontTx/>
              <a:buChar char="-"/>
            </a:pPr>
            <a:endParaRPr lang="en-US" sz="2400" dirty="0"/>
          </a:p>
          <a:p>
            <a:pPr marL="0" indent="0">
              <a:buNone/>
            </a:pPr>
            <a:r>
              <a:rPr lang="en-US" sz="2400" dirty="0" smtClean="0"/>
              <a:t>Each of the above represents additional ways to lower the costs of solar and ratepayer impact.</a:t>
            </a:r>
            <a:endParaRPr lang="en-US" sz="2400" dirty="0"/>
          </a:p>
        </p:txBody>
      </p:sp>
      <p:sp>
        <p:nvSpPr>
          <p:cNvPr id="3" name="Title 2"/>
          <p:cNvSpPr>
            <a:spLocks noGrp="1"/>
          </p:cNvSpPr>
          <p:nvPr>
            <p:ph type="title"/>
          </p:nvPr>
        </p:nvSpPr>
        <p:spPr>
          <a:xfrm>
            <a:off x="386080" y="533718"/>
            <a:ext cx="8300720" cy="858202"/>
          </a:xfrm>
        </p:spPr>
        <p:txBody>
          <a:bodyPr/>
          <a:lstStyle/>
          <a:p>
            <a:r>
              <a:rPr lang="en-US" b="1" dirty="0">
                <a:solidFill>
                  <a:srgbClr val="00979B"/>
                </a:solidFill>
              </a:rPr>
              <a:t>Policy Recommendations</a:t>
            </a:r>
            <a:r>
              <a:rPr lang="en-US" b="1" dirty="0" smtClean="0">
                <a:solidFill>
                  <a:srgbClr val="00979B"/>
                </a:solidFill>
              </a:rPr>
              <a:t>: Miscellaneous</a:t>
            </a:r>
            <a:endParaRPr lang="en-US" sz="2000"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838695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6080" y="1684403"/>
            <a:ext cx="8229600" cy="4070061"/>
          </a:xfrm>
        </p:spPr>
        <p:txBody>
          <a:bodyPr/>
          <a:lstStyle/>
          <a:p>
            <a:pPr marL="0" indent="0">
              <a:buNone/>
            </a:pPr>
            <a:r>
              <a:rPr lang="en-US" dirty="0" smtClean="0"/>
              <a:t>No consideration of policies or programs to ensure or expand access to solar in low income communities.</a:t>
            </a:r>
          </a:p>
          <a:p>
            <a:pPr marL="0" indent="0">
              <a:buNone/>
            </a:pPr>
            <a:r>
              <a:rPr lang="en-US" sz="2400" dirty="0" smtClean="0"/>
              <a:t>Language to reference in the </a:t>
            </a:r>
            <a:r>
              <a:rPr lang="en-US" sz="2400" dirty="0" smtClean="0"/>
              <a:t>report, </a:t>
            </a:r>
            <a:r>
              <a:rPr lang="en-US" sz="2400" dirty="0" smtClean="0"/>
              <a:t>Next Step Living’s individual statement (pg. </a:t>
            </a:r>
            <a:r>
              <a:rPr lang="en-US" sz="2400" dirty="0"/>
              <a:t>41</a:t>
            </a:r>
            <a:r>
              <a:rPr lang="en-US" sz="2400" dirty="0" smtClean="0"/>
              <a:t>):</a:t>
            </a:r>
            <a:endParaRPr lang="en-US" sz="2400" dirty="0" smtClean="0"/>
          </a:p>
          <a:p>
            <a:pPr marL="0" indent="0">
              <a:buNone/>
            </a:pPr>
            <a:r>
              <a:rPr lang="en-US" sz="2000" b="1" dirty="0" smtClean="0">
                <a:solidFill>
                  <a:srgbClr val="00B0BD"/>
                </a:solidFill>
              </a:rPr>
              <a:t>“[G]</a:t>
            </a:r>
            <a:r>
              <a:rPr lang="en-US" sz="2000" b="1" dirty="0" err="1" smtClean="0">
                <a:solidFill>
                  <a:srgbClr val="00B0BD"/>
                </a:solidFill>
              </a:rPr>
              <a:t>iven</a:t>
            </a:r>
            <a:r>
              <a:rPr lang="en-US" sz="2000" b="1" dirty="0" smtClean="0">
                <a:solidFill>
                  <a:srgbClr val="00B0BD"/>
                </a:solidFill>
              </a:rPr>
              <a:t> </a:t>
            </a:r>
            <a:r>
              <a:rPr lang="en-US" sz="2000" b="1" dirty="0">
                <a:solidFill>
                  <a:srgbClr val="00B0BD"/>
                </a:solidFill>
              </a:rPr>
              <a:t>the limited amount of time, the Task Force was unable to have an in-depth consideration of issues related to low income access to solar, and how solar can be leveraged to proactively address energy affordability concerns in low income </a:t>
            </a:r>
            <a:r>
              <a:rPr lang="en-US" sz="2000" b="1" dirty="0" smtClean="0">
                <a:solidFill>
                  <a:srgbClr val="00B0BD"/>
                </a:solidFill>
              </a:rPr>
              <a:t>communities.”</a:t>
            </a:r>
            <a:endParaRPr lang="en-US" sz="2000" b="1" dirty="0">
              <a:solidFill>
                <a:srgbClr val="00B0BD"/>
              </a:solidFill>
            </a:endParaRPr>
          </a:p>
        </p:txBody>
      </p:sp>
      <p:sp>
        <p:nvSpPr>
          <p:cNvPr id="3" name="Title 2"/>
          <p:cNvSpPr>
            <a:spLocks noGrp="1"/>
          </p:cNvSpPr>
          <p:nvPr>
            <p:ph type="title"/>
          </p:nvPr>
        </p:nvSpPr>
        <p:spPr>
          <a:xfrm>
            <a:off x="386080" y="533718"/>
            <a:ext cx="8300720" cy="858202"/>
          </a:xfrm>
        </p:spPr>
        <p:txBody>
          <a:bodyPr/>
          <a:lstStyle/>
          <a:p>
            <a:r>
              <a:rPr lang="en-US" b="1" dirty="0" smtClean="0">
                <a:solidFill>
                  <a:srgbClr val="00979B"/>
                </a:solidFill>
              </a:rPr>
              <a:t>Task Force Report: What’s missing?</a:t>
            </a:r>
            <a:endParaRPr lang="en-US" sz="2000"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880446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386080" y="2920658"/>
            <a:ext cx="8300720" cy="858202"/>
          </a:xfrm>
        </p:spPr>
        <p:txBody>
          <a:bodyPr/>
          <a:lstStyle/>
          <a:p>
            <a:pPr algn="ctr"/>
            <a:r>
              <a:rPr lang="en-US" b="1" dirty="0" smtClean="0">
                <a:solidFill>
                  <a:srgbClr val="00979B"/>
                </a:solidFill>
              </a:rPr>
              <a:t>Beacon Hill Politics and Timeline </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84374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Governor is siding with the utilities: No cap increase w/o a long-term solution</a:t>
            </a:r>
          </a:p>
          <a:p>
            <a:r>
              <a:rPr lang="en-US" sz="2800" dirty="0" smtClean="0"/>
              <a:t>Senate is sympathetic, wants to raise caps</a:t>
            </a:r>
          </a:p>
          <a:p>
            <a:r>
              <a:rPr lang="en-US" sz="2800" dirty="0" smtClean="0"/>
              <a:t>House is TBD, but tends to be more utility-friendly and is (at the moment) is aligning with Baker on a lot of issues</a:t>
            </a:r>
          </a:p>
          <a:p>
            <a:r>
              <a:rPr lang="en-US" sz="2800" dirty="0" smtClean="0"/>
              <a:t>Net metering hearings before TUE </a:t>
            </a:r>
          </a:p>
          <a:p>
            <a:pPr marL="0" indent="0">
              <a:spcBef>
                <a:spcPts val="0"/>
              </a:spcBef>
              <a:buNone/>
            </a:pPr>
            <a:r>
              <a:rPr lang="en-US" sz="2800" dirty="0" smtClean="0"/>
              <a:t>    committee likely early June</a:t>
            </a:r>
            <a:endParaRPr lang="en-US" sz="2800" dirty="0"/>
          </a:p>
        </p:txBody>
      </p:sp>
      <p:sp>
        <p:nvSpPr>
          <p:cNvPr id="3" name="Title 2"/>
          <p:cNvSpPr>
            <a:spLocks noGrp="1"/>
          </p:cNvSpPr>
          <p:nvPr>
            <p:ph type="title"/>
          </p:nvPr>
        </p:nvSpPr>
        <p:spPr/>
        <p:txBody>
          <a:bodyPr/>
          <a:lstStyle/>
          <a:p>
            <a:r>
              <a:rPr lang="en-US" b="1" dirty="0" smtClean="0">
                <a:solidFill>
                  <a:srgbClr val="00979B"/>
                </a:solidFill>
              </a:rPr>
              <a:t>Beacon Hill politics and timeline</a:t>
            </a:r>
            <a:endParaRPr lang="en-US" dirty="0"/>
          </a:p>
        </p:txBody>
      </p:sp>
      <p:sp>
        <p:nvSpPr>
          <p:cNvPr id="4" name="Text Placeholder 3"/>
          <p:cNvSpPr>
            <a:spLocks noGrp="1"/>
          </p:cNvSpPr>
          <p:nvPr>
            <p:ph type="body" sz="quarter" idx="15"/>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765" y="4809506"/>
            <a:ext cx="2689655" cy="2072243"/>
          </a:xfrm>
          <a:prstGeom prst="rect">
            <a:avLst/>
          </a:prstGeom>
        </p:spPr>
      </p:pic>
    </p:spTree>
    <p:extLst>
      <p:ext uri="{BB962C8B-B14F-4D97-AF65-F5344CB8AC3E}">
        <p14:creationId xmlns:p14="http://schemas.microsoft.com/office/powerpoint/2010/main" val="171771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386080" y="2920658"/>
            <a:ext cx="8300720" cy="858202"/>
          </a:xfrm>
        </p:spPr>
        <p:txBody>
          <a:bodyPr/>
          <a:lstStyle/>
          <a:p>
            <a:pPr algn="ctr"/>
            <a:r>
              <a:rPr lang="en-US" b="1" dirty="0" smtClean="0">
                <a:solidFill>
                  <a:srgbClr val="00979B"/>
                </a:solidFill>
              </a:rPr>
              <a:t>Net Metering Cap Status </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031249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50" y="1755650"/>
            <a:ext cx="8413668" cy="4070061"/>
          </a:xfrm>
        </p:spPr>
        <p:txBody>
          <a:bodyPr/>
          <a:lstStyle/>
          <a:p>
            <a:r>
              <a:rPr lang="en-US" sz="2400" dirty="0" smtClean="0"/>
              <a:t>Call, write, meet with and tweet at legislators, Governor and administration officials.  Ask them to raise net metering caps ASAP.</a:t>
            </a:r>
          </a:p>
          <a:p>
            <a:r>
              <a:rPr lang="en-US" sz="2400" dirty="0" smtClean="0"/>
              <a:t>Testify or submit testimony </a:t>
            </a:r>
          </a:p>
          <a:p>
            <a:pPr marL="0" indent="0">
              <a:spcBef>
                <a:spcPts val="0"/>
              </a:spcBef>
              <a:buNone/>
            </a:pPr>
            <a:r>
              <a:rPr lang="en-US" sz="2400" dirty="0" smtClean="0"/>
              <a:t>     at net metering hearing</a:t>
            </a:r>
          </a:p>
          <a:p>
            <a:r>
              <a:rPr lang="en-US" sz="2400" dirty="0" smtClean="0"/>
              <a:t>If you have a stalled project, </a:t>
            </a:r>
          </a:p>
          <a:p>
            <a:pPr marL="0" indent="0">
              <a:spcBef>
                <a:spcPts val="0"/>
              </a:spcBef>
              <a:buNone/>
            </a:pPr>
            <a:r>
              <a:rPr lang="en-US" sz="2400" dirty="0" smtClean="0"/>
              <a:t>    contact local media to share </a:t>
            </a:r>
          </a:p>
          <a:p>
            <a:pPr marL="0" indent="0">
              <a:spcBef>
                <a:spcPts val="0"/>
              </a:spcBef>
              <a:buNone/>
            </a:pPr>
            <a:r>
              <a:rPr lang="en-US" sz="2400" dirty="0" smtClean="0"/>
              <a:t>    your story; write op-eds; LTEs</a:t>
            </a:r>
          </a:p>
          <a:p>
            <a:r>
              <a:rPr lang="en-US" sz="2400" dirty="0" smtClean="0"/>
              <a:t>Speak publicly, in support of </a:t>
            </a:r>
          </a:p>
          <a:p>
            <a:pPr marL="0" indent="0">
              <a:spcBef>
                <a:spcPts val="0"/>
              </a:spcBef>
              <a:buNone/>
            </a:pPr>
            <a:r>
              <a:rPr lang="en-US" sz="2400" dirty="0" smtClean="0"/>
              <a:t>    raising the caps, as much as </a:t>
            </a:r>
          </a:p>
          <a:p>
            <a:pPr marL="0" indent="0">
              <a:spcBef>
                <a:spcPts val="0"/>
              </a:spcBef>
              <a:buNone/>
            </a:pPr>
            <a:r>
              <a:rPr lang="en-US" sz="2400" dirty="0" smtClean="0"/>
              <a:t>    you can</a:t>
            </a:r>
          </a:p>
          <a:p>
            <a:pPr marL="0" indent="0">
              <a:spcBef>
                <a:spcPts val="0"/>
              </a:spcBef>
              <a:buNone/>
            </a:pPr>
            <a:endParaRPr lang="en-US" sz="2400" dirty="0"/>
          </a:p>
        </p:txBody>
      </p:sp>
      <p:sp>
        <p:nvSpPr>
          <p:cNvPr id="3" name="Title 2"/>
          <p:cNvSpPr>
            <a:spLocks noGrp="1"/>
          </p:cNvSpPr>
          <p:nvPr>
            <p:ph type="title"/>
          </p:nvPr>
        </p:nvSpPr>
        <p:spPr/>
        <p:txBody>
          <a:bodyPr/>
          <a:lstStyle/>
          <a:p>
            <a:r>
              <a:rPr lang="en-US" b="1" dirty="0" smtClean="0">
                <a:solidFill>
                  <a:srgbClr val="00979B"/>
                </a:solidFill>
              </a:rPr>
              <a:t>What You Can Do</a:t>
            </a:r>
            <a:endParaRPr lang="en-US" dirty="0"/>
          </a:p>
        </p:txBody>
      </p:sp>
      <p:sp>
        <p:nvSpPr>
          <p:cNvPr id="4" name="Text Placeholder 3"/>
          <p:cNvSpPr>
            <a:spLocks noGrp="1"/>
          </p:cNvSpPr>
          <p:nvPr>
            <p:ph type="body" sz="quarter" idx="15"/>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613" y="2949420"/>
            <a:ext cx="4179512" cy="3860195"/>
          </a:xfrm>
          <a:prstGeom prst="rect">
            <a:avLst/>
          </a:prstGeom>
        </p:spPr>
      </p:pic>
    </p:spTree>
    <p:extLst>
      <p:ext uri="{BB962C8B-B14F-4D97-AF65-F5344CB8AC3E}">
        <p14:creationId xmlns:p14="http://schemas.microsoft.com/office/powerpoint/2010/main" val="1468727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635" y="1391920"/>
            <a:ext cx="8597734" cy="4070061"/>
          </a:xfrm>
        </p:spPr>
        <p:txBody>
          <a:bodyPr/>
          <a:lstStyle/>
          <a:p>
            <a:pPr marL="0" indent="0" algn="ctr">
              <a:buNone/>
            </a:pPr>
            <a:r>
              <a:rPr lang="en-US" dirty="0" smtClean="0"/>
              <a:t>Stay in the loop and find resources at: </a:t>
            </a:r>
            <a:r>
              <a:rPr lang="en-US" dirty="0" smtClean="0">
                <a:hlinkClick r:id="rId2"/>
              </a:rPr>
              <a:t>www.solarisworking.org</a:t>
            </a:r>
            <a:endParaRPr lang="en-US" dirty="0"/>
          </a:p>
          <a:p>
            <a:pPr marL="0" indent="0" algn="ctr">
              <a:buNone/>
            </a:pPr>
            <a:r>
              <a:rPr lang="en-US" sz="2400" i="1" dirty="0" smtClean="0"/>
              <a:t>(e-mail </a:t>
            </a:r>
            <a:r>
              <a:rPr lang="en-US" sz="2400" i="1" dirty="0" smtClean="0">
                <a:hlinkClick r:id="rId3"/>
              </a:rPr>
              <a:t>erochon@bostoncommunitycapital.org</a:t>
            </a:r>
            <a:r>
              <a:rPr lang="en-US" sz="2400" i="1" dirty="0" smtClean="0"/>
              <a:t> w/questions)</a:t>
            </a:r>
            <a:endParaRPr lang="en-US" sz="2400" i="1" dirty="0"/>
          </a:p>
        </p:txBody>
      </p:sp>
      <p:sp>
        <p:nvSpPr>
          <p:cNvPr id="3" name="Title 2"/>
          <p:cNvSpPr>
            <a:spLocks noGrp="1"/>
          </p:cNvSpPr>
          <p:nvPr>
            <p:ph type="title"/>
          </p:nvPr>
        </p:nvSpPr>
        <p:spPr/>
        <p:txBody>
          <a:bodyPr/>
          <a:lstStyle/>
          <a:p>
            <a:r>
              <a:rPr lang="en-US" b="1" dirty="0" smtClean="0">
                <a:solidFill>
                  <a:srgbClr val="00979B"/>
                </a:solidFill>
              </a:rPr>
              <a:t>Staying informed</a:t>
            </a:r>
            <a:endParaRPr lang="en-US" dirty="0"/>
          </a:p>
        </p:txBody>
      </p:sp>
      <p:sp>
        <p:nvSpPr>
          <p:cNvPr id="4" name="Text Placeholder 3"/>
          <p:cNvSpPr>
            <a:spLocks noGrp="1"/>
          </p:cNvSpPr>
          <p:nvPr>
            <p:ph type="body" sz="quarter" idx="15"/>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38847"/>
            <a:ext cx="9144000" cy="3366653"/>
          </a:xfrm>
          <a:prstGeom prst="rect">
            <a:avLst/>
          </a:prstGeom>
        </p:spPr>
      </p:pic>
    </p:spTree>
    <p:extLst>
      <p:ext uri="{BB962C8B-B14F-4D97-AF65-F5344CB8AC3E}">
        <p14:creationId xmlns:p14="http://schemas.microsoft.com/office/powerpoint/2010/main" val="42013434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6342" y="1391920"/>
            <a:ext cx="6321996" cy="4885180"/>
          </a:xfrm>
        </p:spPr>
      </p:pic>
      <p:sp>
        <p:nvSpPr>
          <p:cNvPr id="3" name="Title 2"/>
          <p:cNvSpPr>
            <a:spLocks noGrp="1"/>
          </p:cNvSpPr>
          <p:nvPr>
            <p:ph type="title"/>
          </p:nvPr>
        </p:nvSpPr>
        <p:spPr/>
        <p:txBody>
          <a:bodyPr/>
          <a:lstStyle/>
          <a:p>
            <a:pPr algn="ctr"/>
            <a:r>
              <a:rPr lang="en-US" b="1" dirty="0" smtClean="0">
                <a:solidFill>
                  <a:srgbClr val="00979B"/>
                </a:solidFill>
              </a:rPr>
              <a:t>Questions?</a:t>
            </a:r>
            <a:endParaRPr lang="en-US" dirty="0"/>
          </a:p>
        </p:txBody>
      </p:sp>
      <p:sp>
        <p:nvSpPr>
          <p:cNvPr id="4" name="Text Placeholder 3"/>
          <p:cNvSpPr>
            <a:spLocks noGrp="1"/>
          </p:cNvSpPr>
          <p:nvPr>
            <p:ph type="body" sz="quarter" idx="15"/>
          </p:nvPr>
        </p:nvSpPr>
        <p:spPr/>
        <p:txBody>
          <a:bodyPr/>
          <a:lstStyle/>
          <a:p>
            <a:endParaRPr lang="en-US"/>
          </a:p>
        </p:txBody>
      </p:sp>
      <p:sp>
        <p:nvSpPr>
          <p:cNvPr id="6" name="Rectangle 5"/>
          <p:cNvSpPr/>
          <p:nvPr/>
        </p:nvSpPr>
        <p:spPr>
          <a:xfrm>
            <a:off x="7635834" y="5807034"/>
            <a:ext cx="1508165" cy="9550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203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386080" y="2920658"/>
            <a:ext cx="8300720" cy="858202"/>
          </a:xfrm>
        </p:spPr>
        <p:txBody>
          <a:bodyPr/>
          <a:lstStyle/>
          <a:p>
            <a:pPr algn="ctr"/>
            <a:r>
              <a:rPr lang="en-US" b="1" dirty="0" smtClean="0">
                <a:solidFill>
                  <a:srgbClr val="00979B"/>
                </a:solidFill>
              </a:rPr>
              <a:t>Bonus: </a:t>
            </a:r>
            <a:br>
              <a:rPr lang="en-US" b="1" dirty="0" smtClean="0">
                <a:solidFill>
                  <a:srgbClr val="00979B"/>
                </a:solidFill>
              </a:rPr>
            </a:br>
            <a:r>
              <a:rPr lang="en-US" b="1" dirty="0" smtClean="0">
                <a:solidFill>
                  <a:srgbClr val="00979B"/>
                </a:solidFill>
              </a:rPr>
              <a:t>Responding to Utility Talking Points</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843740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91920"/>
            <a:ext cx="8229600" cy="4386291"/>
          </a:xfrm>
        </p:spPr>
        <p:txBody>
          <a:bodyPr/>
          <a:lstStyle/>
          <a:p>
            <a:pPr marL="0" indent="0">
              <a:buNone/>
            </a:pPr>
            <a:r>
              <a:rPr lang="en-US" b="1" dirty="0" smtClean="0"/>
              <a:t>What they claim</a:t>
            </a:r>
            <a:r>
              <a:rPr lang="en-US" dirty="0" smtClean="0"/>
              <a:t>: </a:t>
            </a:r>
            <a:r>
              <a:rPr lang="en-US" sz="2400" dirty="0" smtClean="0"/>
              <a:t>Ratepayers are paying 60 cents a kWh for solar (</a:t>
            </a:r>
            <a:r>
              <a:rPr lang="en-US" sz="2400" dirty="0" err="1" smtClean="0"/>
              <a:t>Eversource</a:t>
            </a:r>
            <a:r>
              <a:rPr lang="en-US" sz="2400" dirty="0" smtClean="0"/>
              <a:t>)</a:t>
            </a:r>
            <a:endParaRPr lang="en-US" sz="2400" dirty="0"/>
          </a:p>
          <a:p>
            <a:pPr marL="0" indent="0">
              <a:buNone/>
            </a:pPr>
            <a:r>
              <a:rPr lang="en-US" sz="2800" dirty="0" smtClean="0"/>
              <a:t>Response 1: </a:t>
            </a:r>
            <a:r>
              <a:rPr lang="en-US" sz="2000" dirty="0" err="1" smtClean="0"/>
              <a:t>Eversource</a:t>
            </a:r>
            <a:r>
              <a:rPr lang="en-US" sz="2000" dirty="0" smtClean="0"/>
              <a:t> is using an inflated figure that assumes (1) all solar systems are residential and being paid at this winter’s unprecedented residential electricity rates (i.e. 24 cents/kWh); and (2) utilities are always paying at or near the Alternative Compliance payment for SRECs (they are not).  Compensation for solar varies widely across utility territories, project types and over time as electricity rates and SREC prices change.  The average price we’re paying for solar is not 60 cents/kWh over the 20-25 year life of solar projects.</a:t>
            </a:r>
          </a:p>
          <a:p>
            <a:pPr marL="0" indent="0">
              <a:buNone/>
            </a:pPr>
            <a:r>
              <a:rPr lang="en-US" sz="2800" dirty="0" smtClean="0"/>
              <a:t>Response 2: </a:t>
            </a:r>
            <a:r>
              <a:rPr lang="en-US" sz="2000" dirty="0" smtClean="0"/>
              <a:t>The Acadia Center Value of Solar </a:t>
            </a:r>
            <a:r>
              <a:rPr lang="en-US" sz="2000" dirty="0" smtClean="0">
                <a:hlinkClick r:id="rId2"/>
              </a:rPr>
              <a:t>study</a:t>
            </a:r>
            <a:r>
              <a:rPr lang="en-US" sz="2000" dirty="0" smtClean="0"/>
              <a:t> shows that the value that solar provides is in excess of retail electricity rates, close to 35 cents per kWh.</a:t>
            </a:r>
          </a:p>
        </p:txBody>
      </p:sp>
      <p:sp>
        <p:nvSpPr>
          <p:cNvPr id="3" name="Title 2"/>
          <p:cNvSpPr>
            <a:spLocks noGrp="1"/>
          </p:cNvSpPr>
          <p:nvPr>
            <p:ph type="title"/>
          </p:nvPr>
        </p:nvSpPr>
        <p:spPr/>
        <p:txBody>
          <a:bodyPr/>
          <a:lstStyle/>
          <a:p>
            <a:r>
              <a:rPr lang="en-US" b="1" dirty="0" smtClean="0"/>
              <a:t>Responding to utility talking points</a:t>
            </a:r>
            <a:endParaRPr lang="en-US" b="1" dirty="0"/>
          </a:p>
        </p:txBody>
      </p:sp>
      <p:sp>
        <p:nvSpPr>
          <p:cNvPr id="4" name="Text Placeholder 3"/>
          <p:cNvSpPr>
            <a:spLocks noGrp="1"/>
          </p:cNvSpPr>
          <p:nvPr>
            <p:ph type="body" sz="quarter" idx="15"/>
          </p:nvPr>
        </p:nvSpPr>
        <p:spPr/>
        <p:txBody>
          <a:bodyPr/>
          <a:lstStyle/>
          <a:p>
            <a:r>
              <a:rPr lang="en-US" dirty="0" smtClean="0"/>
              <a:t> </a:t>
            </a:r>
            <a:endParaRPr lang="en-US" dirty="0"/>
          </a:p>
        </p:txBody>
      </p:sp>
    </p:spTree>
    <p:extLst>
      <p:ext uri="{BB962C8B-B14F-4D97-AF65-F5344CB8AC3E}">
        <p14:creationId xmlns:p14="http://schemas.microsoft.com/office/powerpoint/2010/main" val="1589224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What they say: </a:t>
            </a:r>
            <a:r>
              <a:rPr lang="en-US" sz="2400" dirty="0" smtClean="0"/>
              <a:t>Solar is costing ratepayers $2-4 billion over the next decade (</a:t>
            </a:r>
            <a:r>
              <a:rPr lang="en-US" sz="2400" dirty="0" err="1" smtClean="0"/>
              <a:t>NGrid</a:t>
            </a:r>
            <a:r>
              <a:rPr lang="en-US" sz="2400" dirty="0" smtClean="0"/>
              <a:t> &amp;</a:t>
            </a:r>
            <a:r>
              <a:rPr lang="en-US" sz="2400" dirty="0" err="1" smtClean="0"/>
              <a:t>Eversource</a:t>
            </a:r>
            <a:r>
              <a:rPr lang="en-US" sz="2400" dirty="0" smtClean="0"/>
              <a:t>)</a:t>
            </a:r>
          </a:p>
          <a:p>
            <a:pPr marL="0" indent="0">
              <a:buNone/>
            </a:pPr>
            <a:r>
              <a:rPr lang="en-US" sz="2400" dirty="0" smtClean="0"/>
              <a:t>Response 1: </a:t>
            </a:r>
            <a:r>
              <a:rPr lang="en-US" sz="2000" dirty="0" smtClean="0"/>
              <a:t>The TF consultant analysis shows that the benefits of solar exceeds costs.</a:t>
            </a:r>
          </a:p>
          <a:p>
            <a:pPr marL="0" indent="0">
              <a:buNone/>
            </a:pPr>
            <a:r>
              <a:rPr lang="en-US" sz="2400" dirty="0" smtClean="0"/>
              <a:t>Response 2: </a:t>
            </a:r>
            <a:r>
              <a:rPr lang="en-US" sz="2000" dirty="0" smtClean="0"/>
              <a:t>Ratepayer impact from renewable programs is minimal, as confirmed by the TF consultant analysis.</a:t>
            </a:r>
          </a:p>
          <a:p>
            <a:pPr marL="0" indent="0">
              <a:buNone/>
            </a:pPr>
            <a:r>
              <a:rPr lang="en-US" sz="2400" dirty="0" smtClean="0"/>
              <a:t>Response 3: </a:t>
            </a:r>
            <a:r>
              <a:rPr lang="en-US" sz="2000" dirty="0" smtClean="0"/>
              <a:t>This winter’s natural gas electricity price increases cost ratepayers $3 billion in 3 months.</a:t>
            </a:r>
          </a:p>
          <a:p>
            <a:pPr marL="0" indent="0">
              <a:buNone/>
            </a:pPr>
            <a:r>
              <a:rPr lang="en-US" sz="2400" dirty="0" smtClean="0"/>
              <a:t>Response 4: </a:t>
            </a:r>
            <a:r>
              <a:rPr lang="en-US" sz="2000" dirty="0" smtClean="0"/>
              <a:t>Every dollar invested in solar yields $1.20 in economic benefits.  Between 2010-2014, $2.37 billion was invested in Massachusetts thanks to our solar programs.</a:t>
            </a:r>
            <a:endParaRPr lang="en-US" sz="2000" dirty="0"/>
          </a:p>
        </p:txBody>
      </p:sp>
      <p:sp>
        <p:nvSpPr>
          <p:cNvPr id="3" name="Title 2"/>
          <p:cNvSpPr>
            <a:spLocks noGrp="1"/>
          </p:cNvSpPr>
          <p:nvPr>
            <p:ph type="title"/>
          </p:nvPr>
        </p:nvSpPr>
        <p:spPr/>
        <p:txBody>
          <a:bodyPr/>
          <a:lstStyle/>
          <a:p>
            <a:r>
              <a:rPr lang="en-US" b="1" dirty="0"/>
              <a:t>Responding to utility talking points</a:t>
            </a:r>
            <a:endParaRPr lang="en-US" dirty="0"/>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183264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9700" y="1708150"/>
            <a:ext cx="3912919" cy="4070061"/>
          </a:xfrm>
        </p:spPr>
        <p:txBody>
          <a:bodyPr/>
          <a:lstStyle/>
          <a:p>
            <a:r>
              <a:rPr lang="en-US" sz="2400" dirty="0" smtClean="0"/>
              <a:t>841 MW installed</a:t>
            </a:r>
          </a:p>
          <a:p>
            <a:r>
              <a:rPr lang="en-US" sz="2400" dirty="0" smtClean="0"/>
              <a:t>Solar </a:t>
            </a:r>
            <a:r>
              <a:rPr lang="en-US" sz="2400" dirty="0" smtClean="0"/>
              <a:t>generates</a:t>
            </a:r>
            <a:r>
              <a:rPr lang="en-US" sz="2400" dirty="0" smtClean="0"/>
              <a:t> </a:t>
            </a:r>
            <a:r>
              <a:rPr lang="en-US" sz="2400" dirty="0" smtClean="0"/>
              <a:t>2% of </a:t>
            </a:r>
            <a:r>
              <a:rPr lang="en-US" sz="2400" dirty="0" smtClean="0"/>
              <a:t>electricity consumed</a:t>
            </a:r>
            <a:endParaRPr lang="en-US" sz="2400" dirty="0" smtClean="0"/>
          </a:p>
          <a:p>
            <a:r>
              <a:rPr lang="en-US" sz="2400" dirty="0" smtClean="0"/>
              <a:t>Produces enough to power 128,000 homes</a:t>
            </a:r>
          </a:p>
          <a:p>
            <a:r>
              <a:rPr lang="en-US" sz="2400" dirty="0" smtClean="0"/>
              <a:t>MA 2</a:t>
            </a:r>
            <a:r>
              <a:rPr lang="en-US" sz="2400" baseline="30000" dirty="0" smtClean="0"/>
              <a:t>nd</a:t>
            </a:r>
            <a:r>
              <a:rPr lang="en-US" sz="2400" dirty="0" smtClean="0"/>
              <a:t> </a:t>
            </a:r>
            <a:r>
              <a:rPr lang="en-US" sz="2400" dirty="0" smtClean="0"/>
              <a:t>largest solar employer in the </a:t>
            </a:r>
            <a:r>
              <a:rPr lang="en-US" sz="2400" dirty="0" smtClean="0"/>
              <a:t>nation</a:t>
            </a:r>
          </a:p>
          <a:p>
            <a:r>
              <a:rPr lang="en-US" sz="2400" dirty="0" smtClean="0"/>
              <a:t>Technical potential of solar can generate 2x the power MA consumes</a:t>
            </a:r>
            <a:endParaRPr lang="en-US" sz="2400" dirty="0"/>
          </a:p>
        </p:txBody>
      </p:sp>
      <p:sp>
        <p:nvSpPr>
          <p:cNvPr id="3" name="Title 2"/>
          <p:cNvSpPr>
            <a:spLocks noGrp="1"/>
          </p:cNvSpPr>
          <p:nvPr>
            <p:ph type="title"/>
          </p:nvPr>
        </p:nvSpPr>
        <p:spPr/>
        <p:txBody>
          <a:bodyPr/>
          <a:lstStyle/>
          <a:p>
            <a:r>
              <a:rPr lang="en-US" b="1" dirty="0" smtClean="0">
                <a:solidFill>
                  <a:srgbClr val="00979B"/>
                </a:solidFill>
              </a:rPr>
              <a:t>Solar snapshot</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1112" y="1451295"/>
            <a:ext cx="4976007" cy="3845095"/>
          </a:xfrm>
          <a:prstGeom prst="rect">
            <a:avLst/>
          </a:prstGeom>
        </p:spPr>
      </p:pic>
    </p:spTree>
    <p:extLst>
      <p:ext uri="{BB962C8B-B14F-4D97-AF65-F5344CB8AC3E}">
        <p14:creationId xmlns:p14="http://schemas.microsoft.com/office/powerpoint/2010/main" val="271830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75000"/>
                  </a:schemeClr>
                </a:solidFill>
              </a:rPr>
              <a:t> Key solar policies</a:t>
            </a:r>
            <a:endParaRPr lang="en-US" b="1" dirty="0">
              <a:solidFill>
                <a:schemeClr val="accent3">
                  <a:lumMod val="75000"/>
                </a:schemeClr>
              </a:solidFill>
            </a:endParaRPr>
          </a:p>
        </p:txBody>
      </p:sp>
      <p:sp>
        <p:nvSpPr>
          <p:cNvPr id="8" name="Content Placeholder 7"/>
          <p:cNvSpPr>
            <a:spLocks noGrp="1"/>
          </p:cNvSpPr>
          <p:nvPr>
            <p:ph idx="1"/>
          </p:nvPr>
        </p:nvSpPr>
        <p:spPr>
          <a:xfrm>
            <a:off x="421575" y="1349998"/>
            <a:ext cx="8229600" cy="4070061"/>
          </a:xfrm>
        </p:spPr>
        <p:txBody>
          <a:bodyPr/>
          <a:lstStyle/>
          <a:p>
            <a:pPr marL="0" lvl="0" indent="0">
              <a:buNone/>
            </a:pPr>
            <a:r>
              <a:rPr lang="en-US" sz="2000" dirty="0" smtClean="0"/>
              <a:t>Solar projects in Massachusetts receive payment from two programs:</a:t>
            </a:r>
          </a:p>
          <a:p>
            <a:pPr marL="0" indent="0">
              <a:buNone/>
            </a:pPr>
            <a:r>
              <a:rPr lang="en-US" sz="1800" dirty="0" smtClean="0"/>
              <a:t>1. Net </a:t>
            </a:r>
            <a:r>
              <a:rPr lang="en-US" sz="1800" dirty="0"/>
              <a:t>metering </a:t>
            </a:r>
          </a:p>
          <a:p>
            <a:pPr lvl="1"/>
            <a:r>
              <a:rPr lang="en-US" sz="1600" dirty="0" smtClean="0"/>
              <a:t>Administered </a:t>
            </a:r>
            <a:r>
              <a:rPr lang="en-US" sz="1600" dirty="0"/>
              <a:t>by the Department of Public Utilities</a:t>
            </a:r>
          </a:p>
          <a:p>
            <a:pPr lvl="1"/>
            <a:r>
              <a:rPr lang="en-US" sz="1600" dirty="0"/>
              <a:t>Allows solar to run the meter backwards and share net metering credits; virtual net metering allows 80% of residents and businesses without sunny rooftops to directly access solar</a:t>
            </a:r>
          </a:p>
          <a:p>
            <a:pPr lvl="1"/>
            <a:r>
              <a:rPr lang="en-US" sz="1600" dirty="0"/>
              <a:t>Solar projects credited for the electricity </a:t>
            </a:r>
            <a:r>
              <a:rPr lang="en-US" sz="1600" dirty="0" smtClean="0"/>
              <a:t>exported to the grid </a:t>
            </a:r>
            <a:r>
              <a:rPr lang="en-US" sz="1600" dirty="0"/>
              <a:t>on a per kWh basis. </a:t>
            </a:r>
            <a:r>
              <a:rPr lang="en-US" sz="1600" b="1" dirty="0">
                <a:solidFill>
                  <a:srgbClr val="00B0BD"/>
                </a:solidFill>
              </a:rPr>
              <a:t>NOT an incentive</a:t>
            </a:r>
            <a:r>
              <a:rPr lang="en-US" sz="1600" b="1" dirty="0" smtClean="0">
                <a:solidFill>
                  <a:srgbClr val="00B0BD"/>
                </a:solidFill>
              </a:rPr>
              <a:t>!</a:t>
            </a:r>
            <a:endParaRPr lang="en-US" sz="1800" b="1" dirty="0" smtClean="0">
              <a:solidFill>
                <a:srgbClr val="00B0BD"/>
              </a:solidFill>
            </a:endParaRPr>
          </a:p>
          <a:p>
            <a:pPr marL="0" lvl="0" indent="0">
              <a:buNone/>
            </a:pPr>
            <a:r>
              <a:rPr lang="en-US" sz="1800" dirty="0" smtClean="0"/>
              <a:t>2. Incentive: Solar </a:t>
            </a:r>
            <a:r>
              <a:rPr lang="en-US" sz="1800" dirty="0" smtClean="0"/>
              <a:t>Renewable Energy Certificate Program (SREC II)</a:t>
            </a:r>
          </a:p>
          <a:p>
            <a:pPr lvl="1"/>
            <a:r>
              <a:rPr lang="en-US" sz="1600" dirty="0" smtClean="0"/>
              <a:t>A production-based </a:t>
            </a:r>
            <a:r>
              <a:rPr lang="en-US" sz="1600" dirty="0"/>
              <a:t>i</a:t>
            </a:r>
            <a:r>
              <a:rPr lang="en-US" sz="1600" dirty="0" smtClean="0"/>
              <a:t>ncentive </a:t>
            </a:r>
            <a:r>
              <a:rPr lang="en-US" sz="1600" dirty="0" smtClean="0"/>
              <a:t>program administered by the Department of Energy </a:t>
            </a:r>
            <a:r>
              <a:rPr lang="en-US" sz="1600" dirty="0" smtClean="0"/>
              <a:t>Regulations designed </a:t>
            </a:r>
            <a:r>
              <a:rPr lang="en-US" sz="1600" dirty="0" smtClean="0"/>
              <a:t>to manage the growth solar to 1600 </a:t>
            </a:r>
            <a:r>
              <a:rPr lang="en-US" sz="1600" dirty="0" smtClean="0"/>
              <a:t>MW</a:t>
            </a:r>
          </a:p>
          <a:p>
            <a:pPr lvl="1"/>
            <a:r>
              <a:rPr lang="en-US" sz="1600" dirty="0" smtClean="0"/>
              <a:t>Incentive designed to compensate projects for environmental benefits and encourage certain </a:t>
            </a:r>
            <a:r>
              <a:rPr lang="en-US" sz="1600" dirty="0" smtClean="0"/>
              <a:t>project types, e.g. community shared solar, low income solar and parking canopies, preferred over others through differential SREC factors</a:t>
            </a:r>
          </a:p>
          <a:p>
            <a:pPr marL="400050" lvl="1" indent="0">
              <a:buNone/>
            </a:pPr>
            <a:endParaRPr lang="en-US" sz="1400" dirty="0"/>
          </a:p>
          <a:p>
            <a:pPr marL="0" indent="0">
              <a:buNone/>
            </a:pPr>
            <a:endParaRPr lang="en-US" dirty="0"/>
          </a:p>
        </p:txBody>
      </p:sp>
    </p:spTree>
    <p:extLst>
      <p:ext uri="{BB962C8B-B14F-4D97-AF65-F5344CB8AC3E}">
        <p14:creationId xmlns:p14="http://schemas.microsoft.com/office/powerpoint/2010/main" val="4237979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75000"/>
                  </a:schemeClr>
                </a:solidFill>
              </a:rPr>
              <a:t>Net metering cap basics</a:t>
            </a:r>
            <a:endParaRPr lang="en-US" b="1" dirty="0">
              <a:solidFill>
                <a:schemeClr val="accent3">
                  <a:lumMod val="75000"/>
                </a:schemeClr>
              </a:solidFill>
            </a:endParaRPr>
          </a:p>
        </p:txBody>
      </p:sp>
      <p:sp>
        <p:nvSpPr>
          <p:cNvPr id="8" name="Content Placeholder 7"/>
          <p:cNvSpPr>
            <a:spLocks noGrp="1"/>
          </p:cNvSpPr>
          <p:nvPr>
            <p:ph idx="1"/>
          </p:nvPr>
        </p:nvSpPr>
        <p:spPr>
          <a:xfrm>
            <a:off x="457200" y="1801255"/>
            <a:ext cx="8229600" cy="4070061"/>
          </a:xfrm>
        </p:spPr>
        <p:txBody>
          <a:bodyPr/>
          <a:lstStyle/>
          <a:p>
            <a:pPr lvl="0"/>
            <a:r>
              <a:rPr lang="en-US" sz="1800" dirty="0" smtClean="0"/>
              <a:t>Net metering caps are set </a:t>
            </a:r>
            <a:r>
              <a:rPr lang="en-US" sz="1800" dirty="0"/>
              <a:t>by </a:t>
            </a:r>
            <a:r>
              <a:rPr lang="en-US" sz="1800" dirty="0" smtClean="0"/>
              <a:t>statute, </a:t>
            </a:r>
            <a:r>
              <a:rPr lang="en-US" sz="1800" dirty="0" smtClean="0">
                <a:hlinkClick r:id="rId3"/>
              </a:rPr>
              <a:t>M.G.L. c. 164 s. 139</a:t>
            </a:r>
            <a:endParaRPr lang="en-US" sz="1800" dirty="0" smtClean="0"/>
          </a:p>
          <a:p>
            <a:pPr lvl="0"/>
            <a:r>
              <a:rPr lang="en-US" sz="1800" dirty="0" smtClean="0"/>
              <a:t> </a:t>
            </a:r>
            <a:r>
              <a:rPr lang="en-US" sz="1800" dirty="0"/>
              <a:t>Each utility has </a:t>
            </a:r>
            <a:r>
              <a:rPr lang="en-US" sz="1800" dirty="0" smtClean="0"/>
              <a:t>two net metering caps, one for “public” projects and one for “private” </a:t>
            </a:r>
            <a:r>
              <a:rPr lang="en-US" sz="1800" dirty="0" smtClean="0"/>
              <a:t>projects</a:t>
            </a:r>
            <a:endParaRPr lang="en-US" sz="1800" dirty="0" smtClean="0"/>
          </a:p>
          <a:p>
            <a:pPr lvl="0"/>
            <a:r>
              <a:rPr lang="en-US" sz="1800" dirty="0" smtClean="0"/>
              <a:t>For each utility, net </a:t>
            </a:r>
            <a:r>
              <a:rPr lang="en-US" sz="1800" dirty="0" smtClean="0"/>
              <a:t>metering caps currently </a:t>
            </a:r>
            <a:r>
              <a:rPr lang="en-US" sz="1800" dirty="0"/>
              <a:t>at 5% </a:t>
            </a:r>
            <a:r>
              <a:rPr lang="en-US" sz="1800" dirty="0" smtClean="0"/>
              <a:t>of peak demand for </a:t>
            </a:r>
            <a:r>
              <a:rPr lang="en-US" sz="1800" dirty="0"/>
              <a:t>public projects and 4% </a:t>
            </a:r>
            <a:r>
              <a:rPr lang="en-US" sz="1800" dirty="0" smtClean="0"/>
              <a:t>of peak demand for </a:t>
            </a:r>
            <a:r>
              <a:rPr lang="en-US" sz="1800" dirty="0"/>
              <a:t>private </a:t>
            </a:r>
            <a:r>
              <a:rPr lang="en-US" sz="1800" dirty="0" smtClean="0"/>
              <a:t>projects or about 1000 MW statewide</a:t>
            </a:r>
          </a:p>
          <a:p>
            <a:pPr lvl="0"/>
            <a:r>
              <a:rPr lang="en-US" sz="1800" dirty="0" smtClean="0"/>
              <a:t>The </a:t>
            </a:r>
            <a:r>
              <a:rPr lang="en-US" sz="1800" dirty="0" smtClean="0"/>
              <a:t>Legislature </a:t>
            </a:r>
            <a:r>
              <a:rPr lang="en-US" sz="1800" dirty="0" smtClean="0"/>
              <a:t>has enacted </a:t>
            </a:r>
            <a:r>
              <a:rPr lang="en-US" sz="1800" dirty="0"/>
              <a:t>new net metering laws in 2008, 2010, 2012, and 2014</a:t>
            </a:r>
            <a:endParaRPr lang="en-US" sz="1800" dirty="0" smtClean="0"/>
          </a:p>
          <a:p>
            <a:pPr lvl="0"/>
            <a:r>
              <a:rPr lang="en-US" sz="1800" dirty="0" smtClean="0"/>
              <a:t>Net metering cap is not aligned with the 1600 MW solar target</a:t>
            </a:r>
          </a:p>
          <a:p>
            <a:pPr lvl="1"/>
            <a:r>
              <a:rPr lang="en-US" sz="1400" b="1" dirty="0" smtClean="0"/>
              <a:t>NOTE: Small </a:t>
            </a:r>
            <a:r>
              <a:rPr lang="en-US" sz="1400" b="1" dirty="0" smtClean="0"/>
              <a:t>residential and commercial projects exempt from net metering caps</a:t>
            </a:r>
          </a:p>
          <a:p>
            <a:pPr lvl="0"/>
            <a:r>
              <a:rPr lang="en-US" sz="1800" dirty="0" smtClean="0"/>
              <a:t>Massachusetts Assurance of Net Metering eligibility (</a:t>
            </a:r>
            <a:r>
              <a:rPr lang="en-US" sz="1800" dirty="0" smtClean="0">
                <a:hlinkClick r:id="rId4"/>
              </a:rPr>
              <a:t>Mass ACA</a:t>
            </a:r>
            <a:r>
              <a:rPr lang="en-US" sz="1800" dirty="0" smtClean="0"/>
              <a:t>) tracks net metering applications, allocations and waiting lists</a:t>
            </a:r>
            <a:endParaRPr lang="en-US" sz="1800" dirty="0"/>
          </a:p>
          <a:p>
            <a:pPr marL="0" indent="0">
              <a:buNone/>
            </a:pPr>
            <a:endParaRPr lang="en-US" dirty="0"/>
          </a:p>
        </p:txBody>
      </p:sp>
    </p:spTree>
    <p:extLst>
      <p:ext uri="{BB962C8B-B14F-4D97-AF65-F5344CB8AC3E}">
        <p14:creationId xmlns:p14="http://schemas.microsoft.com/office/powerpoint/2010/main" val="3038457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509" y="533718"/>
            <a:ext cx="8425411" cy="858202"/>
          </a:xfrm>
        </p:spPr>
        <p:txBody>
          <a:bodyPr/>
          <a:lstStyle/>
          <a:p>
            <a:r>
              <a:rPr lang="en-US" b="1" dirty="0" smtClean="0">
                <a:solidFill>
                  <a:srgbClr val="00979B"/>
                </a:solidFill>
              </a:rPr>
              <a:t>Status of net metering caps</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dirty="0"/>
          </a:p>
        </p:txBody>
      </p:sp>
      <p:sp>
        <p:nvSpPr>
          <p:cNvPr id="6" name="Content Placeholder 5"/>
          <p:cNvSpPr>
            <a:spLocks noGrp="1"/>
          </p:cNvSpPr>
          <p:nvPr>
            <p:ph idx="1"/>
          </p:nvPr>
        </p:nvSpPr>
        <p:spPr/>
        <p:txBody>
          <a:bodyPr/>
          <a:lstStyle/>
          <a:p>
            <a:r>
              <a:rPr lang="en-US" dirty="0" smtClean="0"/>
              <a:t>Click </a:t>
            </a:r>
            <a:r>
              <a:rPr lang="en-US" dirty="0" smtClean="0">
                <a:hlinkClick r:id="rId2"/>
              </a:rPr>
              <a:t>here</a:t>
            </a:r>
            <a:r>
              <a:rPr lang="en-US" dirty="0" smtClean="0"/>
              <a:t>.</a:t>
            </a:r>
            <a:endParaRPr lang="en-US" dirty="0"/>
          </a:p>
        </p:txBody>
      </p:sp>
    </p:spTree>
    <p:extLst>
      <p:ext uri="{BB962C8B-B14F-4D97-AF65-F5344CB8AC3E}">
        <p14:creationId xmlns:p14="http://schemas.microsoft.com/office/powerpoint/2010/main" val="3930463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708150"/>
            <a:ext cx="8484919" cy="4070061"/>
          </a:xfrm>
        </p:spPr>
        <p:txBody>
          <a:bodyPr/>
          <a:lstStyle/>
          <a:p>
            <a:r>
              <a:rPr lang="en-US" sz="2800" dirty="0" smtClean="0"/>
              <a:t>Net metering cap hit in National Grid early March</a:t>
            </a:r>
          </a:p>
          <a:p>
            <a:r>
              <a:rPr lang="en-US" sz="2800" dirty="0" smtClean="0"/>
              <a:t>National </a:t>
            </a:r>
            <a:r>
              <a:rPr lang="en-US" sz="2800" dirty="0" smtClean="0"/>
              <a:t>Grid caps limit access to solar in 171 communities</a:t>
            </a:r>
          </a:p>
          <a:p>
            <a:pPr lvl="1"/>
            <a:r>
              <a:rPr lang="en-US" sz="2400" dirty="0" smtClean="0"/>
              <a:t>Community shared, low income, municipal and other projects stalled until legislature acts</a:t>
            </a:r>
          </a:p>
          <a:p>
            <a:r>
              <a:rPr lang="en-US" sz="2800" dirty="0" smtClean="0"/>
              <a:t>A portion of the 12,000 solar jobs are at risk</a:t>
            </a:r>
          </a:p>
          <a:p>
            <a:r>
              <a:rPr lang="en-US" sz="2800" dirty="0" smtClean="0"/>
              <a:t>Missed opportunity to leverage 30% federal Investment Tax Credit before it expires at end of 2016</a:t>
            </a:r>
            <a:endParaRPr lang="en-US" sz="2800" dirty="0"/>
          </a:p>
        </p:txBody>
      </p:sp>
      <p:sp>
        <p:nvSpPr>
          <p:cNvPr id="3" name="Title 2"/>
          <p:cNvSpPr>
            <a:spLocks noGrp="1"/>
          </p:cNvSpPr>
          <p:nvPr>
            <p:ph type="title"/>
          </p:nvPr>
        </p:nvSpPr>
        <p:spPr/>
        <p:txBody>
          <a:bodyPr/>
          <a:lstStyle/>
          <a:p>
            <a:r>
              <a:rPr lang="en-US" b="1" dirty="0" smtClean="0">
                <a:solidFill>
                  <a:srgbClr val="00979B"/>
                </a:solidFill>
              </a:rPr>
              <a:t>Why hitting the caps is bad</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6292566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386080" y="2920658"/>
            <a:ext cx="8300720" cy="858202"/>
          </a:xfrm>
        </p:spPr>
        <p:txBody>
          <a:bodyPr/>
          <a:lstStyle/>
          <a:p>
            <a:pPr algn="ctr"/>
            <a:r>
              <a:rPr lang="en-US" b="1" dirty="0" smtClean="0">
                <a:solidFill>
                  <a:srgbClr val="00979B"/>
                </a:solidFill>
              </a:rPr>
              <a:t>Net Metering and Solar Task Force Report </a:t>
            </a:r>
            <a:endParaRPr lang="en-US" b="1" dirty="0">
              <a:solidFill>
                <a:srgbClr val="00979B"/>
              </a:solidFill>
            </a:endParaRP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300156721"/>
      </p:ext>
    </p:extLst>
  </p:cSld>
  <p:clrMapOvr>
    <a:masterClrMapping/>
  </p:clrMapOvr>
</p:sld>
</file>

<file path=ppt/theme/theme1.xml><?xml version="1.0" encoding="utf-8"?>
<a:theme xmlns:a="http://schemas.openxmlformats.org/drawingml/2006/main" name="Office Theme">
  <a:themeElements>
    <a:clrScheme name="BCC Branding">
      <a:dk1>
        <a:sysClr val="windowText" lastClr="000000"/>
      </a:dk1>
      <a:lt1>
        <a:sysClr val="window" lastClr="FFFFFF"/>
      </a:lt1>
      <a:dk2>
        <a:srgbClr val="666666"/>
      </a:dk2>
      <a:lt2>
        <a:srgbClr val="E7ECED"/>
      </a:lt2>
      <a:accent1>
        <a:srgbClr val="00B1BD"/>
      </a:accent1>
      <a:accent2>
        <a:srgbClr val="FFDE00"/>
      </a:accent2>
      <a:accent3>
        <a:srgbClr val="46C3CF"/>
      </a:accent3>
      <a:accent4>
        <a:srgbClr val="F9C313"/>
      </a:accent4>
      <a:accent5>
        <a:srgbClr val="459441"/>
      </a:accent5>
      <a:accent6>
        <a:srgbClr val="A98D63"/>
      </a:accent6>
      <a:hlink>
        <a:srgbClr val="00B1BD"/>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2224</TotalTime>
  <Words>2144</Words>
  <Application>Microsoft Office PowerPoint</Application>
  <PresentationFormat>On-screen Show (4:3)</PresentationFormat>
  <Paragraphs>171</Paragraphs>
  <Slides>35</Slides>
  <Notes>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Overview</vt:lpstr>
      <vt:lpstr>Net Metering Cap Status </vt:lpstr>
      <vt:lpstr>Solar snapshot</vt:lpstr>
      <vt:lpstr> Key solar policies</vt:lpstr>
      <vt:lpstr>Net metering cap basics</vt:lpstr>
      <vt:lpstr>Status of net metering caps</vt:lpstr>
      <vt:lpstr>Why hitting the caps is bad</vt:lpstr>
      <vt:lpstr>Net Metering and Solar Task Force Report </vt:lpstr>
      <vt:lpstr>Net Metering and Solar Task Force</vt:lpstr>
      <vt:lpstr>Task Force Members</vt:lpstr>
      <vt:lpstr>Task Force Report</vt:lpstr>
      <vt:lpstr>Consultant Reports and Analysis</vt:lpstr>
      <vt:lpstr>Consultant Analysis Key Takeaways</vt:lpstr>
      <vt:lpstr>Key takeaways</vt:lpstr>
      <vt:lpstr>Key takeaways</vt:lpstr>
      <vt:lpstr>Task Force Recommendations</vt:lpstr>
      <vt:lpstr>Summary of General Principles</vt:lpstr>
      <vt:lpstr>Recommendation: Value of Solar</vt:lpstr>
      <vt:lpstr>Policy recommendations: Solar Incentive Program Design</vt:lpstr>
      <vt:lpstr>Policy Recommendations: Net metering caps</vt:lpstr>
      <vt:lpstr>Policy Recommendations: Net Metering Caps</vt:lpstr>
      <vt:lpstr>Policy Recommendations: Geographic Distribution </vt:lpstr>
      <vt:lpstr>Policy Recommendations: Fair Compensation for use of Grid (aka minimum bill)</vt:lpstr>
      <vt:lpstr>Policy Recommendations: Municipal Light Plants</vt:lpstr>
      <vt:lpstr>Policy Recommendations: Miscellaneous</vt:lpstr>
      <vt:lpstr>Task Force Report: What’s missing?</vt:lpstr>
      <vt:lpstr>Beacon Hill Politics and Timeline </vt:lpstr>
      <vt:lpstr>Beacon Hill politics and timeline</vt:lpstr>
      <vt:lpstr>What You Can Do</vt:lpstr>
      <vt:lpstr>Staying informed</vt:lpstr>
      <vt:lpstr>Questions?</vt:lpstr>
      <vt:lpstr>Bonus:  Responding to Utility Talking Points</vt:lpstr>
      <vt:lpstr>Responding to utility talking points</vt:lpstr>
      <vt:lpstr>Responding to utility talking points</vt:lpstr>
    </vt:vector>
  </TitlesOfParts>
  <Company>Tank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Stabilizing Urban Neighborhoods (SUN) Initiative</dc:title>
  <dc:creator>RJ Foley</dc:creator>
  <cp:lastModifiedBy>Emily Rochon</cp:lastModifiedBy>
  <cp:revision>156</cp:revision>
  <cp:lastPrinted>2015-05-11T13:22:00Z</cp:lastPrinted>
  <dcterms:created xsi:type="dcterms:W3CDTF">2013-04-18T22:51:44Z</dcterms:created>
  <dcterms:modified xsi:type="dcterms:W3CDTF">2015-05-12T01:50:53Z</dcterms:modified>
</cp:coreProperties>
</file>